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handoutMasterIdLst>
    <p:handoutMasterId r:id="rId17"/>
  </p:handoutMasterIdLst>
  <p:sldIdLst>
    <p:sldId id="321" r:id="rId5"/>
    <p:sldId id="319" r:id="rId6"/>
    <p:sldId id="320" r:id="rId7"/>
    <p:sldId id="322" r:id="rId8"/>
    <p:sldId id="323" r:id="rId9"/>
    <p:sldId id="324" r:id="rId10"/>
    <p:sldId id="325" r:id="rId11"/>
    <p:sldId id="326" r:id="rId12"/>
    <p:sldId id="327" r:id="rId13"/>
    <p:sldId id="328" r:id="rId14"/>
    <p:sldId id="329" r:id="rId15"/>
  </p:sldIdLst>
  <p:sldSz cx="12192000" cy="6858000"/>
  <p:notesSz cx="6797675" cy="9926638"/>
  <p:custDataLst>
    <p:tags r:id="rId1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CEECC4E-72BF-49D1-A9C1-BAC216DEA14F}">
          <p14:sldIdLst>
            <p14:sldId id="321"/>
            <p14:sldId id="319"/>
            <p14:sldId id="320"/>
            <p14:sldId id="322"/>
            <p14:sldId id="323"/>
            <p14:sldId id="324"/>
            <p14:sldId id="325"/>
            <p14:sldId id="326"/>
            <p14:sldId id="327"/>
            <p14:sldId id="328"/>
            <p14:sldId id="3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7940" autoAdjust="0"/>
  </p:normalViewPr>
  <p:slideViewPr>
    <p:cSldViewPr snapToGrid="0">
      <p:cViewPr varScale="1">
        <p:scale>
          <a:sx n="63" d="100"/>
          <a:sy n="63" d="100"/>
        </p:scale>
        <p:origin x="8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2A6A967B-AF5D-4729-93A0-3A091D94203D}" type="datetimeFigureOut">
              <a:rPr lang="nl-BE" smtClean="0"/>
              <a:pPr/>
              <a:t>9/05/2023</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568" tIns="45784" rIns="91568" bIns="45784"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568" tIns="45784" rIns="91568" bIns="45784" rtlCol="0" anchor="b"/>
          <a:lstStyle>
            <a:lvl1pPr algn="r">
              <a:defRPr sz="1200"/>
            </a:lvl1pPr>
          </a:lstStyle>
          <a:p>
            <a:fld id="{657D1F47-372B-4680-8078-726E9A90F773}" type="slidenum">
              <a:rPr lang="nl-BE" smtClean="0"/>
              <a:pPr/>
              <a:t>‹N°›</a:t>
            </a:fld>
            <a:endParaRPr lang="nl-BE"/>
          </a:p>
        </p:txBody>
      </p:sp>
    </p:spTree>
    <p:extLst>
      <p:ext uri="{BB962C8B-B14F-4D97-AF65-F5344CB8AC3E}">
        <p14:creationId xmlns:p14="http://schemas.microsoft.com/office/powerpoint/2010/main" val="96761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021D615B-27FB-4A6E-8A6F-BC6F17E00187}" type="datetimeFigureOut">
              <a:rPr lang="nl-NL" smtClean="0"/>
              <a:pPr/>
              <a:t>9-5-2023</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568" tIns="45784" rIns="91568" bIns="45784"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568" tIns="45784" rIns="91568" bIns="4578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6B90366D-C637-4703-958B-226BE548485A}" type="slidenum">
              <a:rPr lang="nl-NL" smtClean="0"/>
              <a:pPr/>
              <a:t>‹N°›</a:t>
            </a:fld>
            <a:endParaRPr lang="nl-NL"/>
          </a:p>
        </p:txBody>
      </p:sp>
    </p:spTree>
    <p:extLst>
      <p:ext uri="{BB962C8B-B14F-4D97-AF65-F5344CB8AC3E}">
        <p14:creationId xmlns:p14="http://schemas.microsoft.com/office/powerpoint/2010/main" val="236673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pic>
        <p:nvPicPr>
          <p:cNvPr id="6" name="Picture 5">
            <a:extLst>
              <a:ext uri="{FF2B5EF4-FFF2-40B4-BE49-F238E27FC236}">
                <a16:creationId xmlns:a16="http://schemas.microsoft.com/office/drawing/2014/main" id="{A3E30623-B8B0-B648-B993-C2C83314E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90684"/>
            <a:ext cx="12192000" cy="3967316"/>
          </a:xfrm>
          <a:prstGeom prst="rect">
            <a:avLst/>
          </a:prstGeom>
        </p:spPr>
      </p:pic>
    </p:spTree>
    <p:extLst>
      <p:ext uri="{BB962C8B-B14F-4D97-AF65-F5344CB8AC3E}">
        <p14:creationId xmlns:p14="http://schemas.microsoft.com/office/powerpoint/2010/main" val="20818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ekop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dirty="0"/>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8" y="3393342"/>
            <a:ext cx="10726727" cy="142303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752828"/>
            <a:ext cx="10726727" cy="1423037"/>
          </a:xfrm>
        </p:spPr>
        <p:txBody>
          <a:bodyPr anchor="b" anchorCtr="0">
            <a:normAutofit/>
          </a:bodyPr>
          <a:lstStyle>
            <a:lvl1pPr>
              <a:defRPr sz="4400"/>
            </a:lvl1pPr>
          </a:lstStyle>
          <a:p>
            <a:r>
              <a:rPr lang="nl-NL"/>
              <a:t>Klik om stijl te bewerken</a:t>
            </a:r>
            <a:endParaRPr lang="en-BE" dirty="0"/>
          </a:p>
        </p:txBody>
      </p:sp>
      <p:sp>
        <p:nvSpPr>
          <p:cNvPr id="7" name="Tijdelijke aanduiding voor dianummer 1">
            <a:extLst>
              <a:ext uri="{FF2B5EF4-FFF2-40B4-BE49-F238E27FC236}">
                <a16:creationId xmlns:a16="http://schemas.microsoft.com/office/drawing/2014/main" id="{2EBE9B08-13E8-4E13-92B6-032FA6988084}"/>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947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85DE7-52B5-1D47-A168-090BB9A9BD82}"/>
              </a:ext>
            </a:extLst>
          </p:cNvPr>
          <p:cNvSpPr>
            <a:spLocks noGrp="1"/>
          </p:cNvSpPr>
          <p:nvPr>
            <p:ph sz="half" idx="1"/>
          </p:nvPr>
        </p:nvSpPr>
        <p:spPr>
          <a:xfrm>
            <a:off x="1080958"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Content Placeholder 3">
            <a:extLst>
              <a:ext uri="{FF2B5EF4-FFF2-40B4-BE49-F238E27FC236}">
                <a16:creationId xmlns:a16="http://schemas.microsoft.com/office/drawing/2014/main" id="{2AED49BD-8390-F746-8966-B4E514740108}"/>
              </a:ext>
            </a:extLst>
          </p:cNvPr>
          <p:cNvSpPr>
            <a:spLocks noGrp="1"/>
          </p:cNvSpPr>
          <p:nvPr>
            <p:ph sz="half" idx="2"/>
          </p:nvPr>
        </p:nvSpPr>
        <p:spPr>
          <a:xfrm>
            <a:off x="6626085"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Footer Placeholder 5">
            <a:extLst>
              <a:ext uri="{FF2B5EF4-FFF2-40B4-BE49-F238E27FC236}">
                <a16:creationId xmlns:a16="http://schemas.microsoft.com/office/drawing/2014/main" id="{0823EB6E-E8E5-E14A-A17E-2FEF4A4717A5}"/>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10103F9F-0BCF-8344-A528-69EFED55399C}"/>
              </a:ext>
            </a:extLst>
          </p:cNvPr>
          <p:cNvSpPr>
            <a:spLocks noGrp="1"/>
          </p:cNvSpPr>
          <p:nvPr>
            <p:ph type="title"/>
          </p:nvPr>
        </p:nvSpPr>
        <p:spPr/>
        <p:txBody>
          <a:bodyPr/>
          <a:lstStyle/>
          <a:p>
            <a:r>
              <a:rPr lang="nl-NL"/>
              <a:t>Klik om stijl te bewerken</a:t>
            </a:r>
            <a:endParaRPr lang="en-BE"/>
          </a:p>
        </p:txBody>
      </p:sp>
      <p:sp>
        <p:nvSpPr>
          <p:cNvPr id="9" name="Tijdelijke aanduiding voor dianummer 1">
            <a:extLst>
              <a:ext uri="{FF2B5EF4-FFF2-40B4-BE49-F238E27FC236}">
                <a16:creationId xmlns:a16="http://schemas.microsoft.com/office/drawing/2014/main" id="{62A67D26-7DF7-4EE3-82C8-9B75819DB5D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324173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BULLET subtite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1072672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1072672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7" name="Tijdelijke aanduiding voor dianummer 1">
            <a:extLst>
              <a:ext uri="{FF2B5EF4-FFF2-40B4-BE49-F238E27FC236}">
                <a16:creationId xmlns:a16="http://schemas.microsoft.com/office/drawing/2014/main" id="{70AA72DD-C8E9-4799-9A3B-3E922E6DA6A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48348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5157787"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6624497" y="1510747"/>
            <a:ext cx="5183188"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6624497" y="218122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dirty="0"/>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11" name="Tijdelijke aanduiding voor dianummer 1">
            <a:extLst>
              <a:ext uri="{FF2B5EF4-FFF2-40B4-BE49-F238E27FC236}">
                <a16:creationId xmlns:a16="http://schemas.microsoft.com/office/drawing/2014/main" id="{DE9A7105-2AE7-4242-B016-513DD1BF3747}"/>
              </a:ext>
            </a:extLst>
          </p:cNvPr>
          <p:cNvSpPr>
            <a:spLocks noGrp="1"/>
          </p:cNvSpPr>
          <p:nvPr>
            <p:ph type="sldNum" sz="quarter" idx="12"/>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9183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5" name="Footer Placeholder 7">
            <a:extLst>
              <a:ext uri="{FF2B5EF4-FFF2-40B4-BE49-F238E27FC236}">
                <a16:creationId xmlns:a16="http://schemas.microsoft.com/office/drawing/2014/main" id="{C12E5ECE-FF0D-4B38-BB4C-4F62CA6E87A3}"/>
              </a:ext>
            </a:extLst>
          </p:cNvPr>
          <p:cNvSpPr>
            <a:spLocks noGrp="1"/>
          </p:cNvSpPr>
          <p:nvPr>
            <p:ph type="ftr" sz="quarter" idx="12"/>
          </p:nvPr>
        </p:nvSpPr>
        <p:spPr>
          <a:xfrm>
            <a:off x="1080959" y="6356350"/>
            <a:ext cx="7399161" cy="365125"/>
          </a:xfrm>
        </p:spPr>
        <p:txBody>
          <a:bodyPr/>
          <a:lstStyle/>
          <a:p>
            <a:endParaRPr lang="en-BE" dirty="0"/>
          </a:p>
        </p:txBody>
      </p:sp>
      <p:sp>
        <p:nvSpPr>
          <p:cNvPr id="6" name="Tijdelijke aanduiding voor dianummer 1">
            <a:extLst>
              <a:ext uri="{FF2B5EF4-FFF2-40B4-BE49-F238E27FC236}">
                <a16:creationId xmlns:a16="http://schemas.microsoft.com/office/drawing/2014/main" id="{60920DBF-6910-43DA-BB60-FCA027CF2D57}"/>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137017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p>
            <a:endParaRPr lang="en-BE"/>
          </a:p>
        </p:txBody>
      </p:sp>
      <p:sp>
        <p:nvSpPr>
          <p:cNvPr id="5" name="Tijdelijke aanduiding voor dianummer 1">
            <a:extLst>
              <a:ext uri="{FF2B5EF4-FFF2-40B4-BE49-F238E27FC236}">
                <a16:creationId xmlns:a16="http://schemas.microsoft.com/office/drawing/2014/main" id="{B9DB12CD-4610-4A90-A07E-EEC6FDE182CC}"/>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240044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object KLEURVLA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a:t>
            </a:fld>
            <a:r>
              <a:rPr lang="en-BE"/>
              <a:t> |</a:t>
            </a:r>
            <a:endParaRPr lang="en-BE" dirty="0"/>
          </a:p>
        </p:txBody>
      </p:sp>
      <p:sp>
        <p:nvSpPr>
          <p:cNvPr id="10" name="Rectangle 9">
            <a:extLst>
              <a:ext uri="{FF2B5EF4-FFF2-40B4-BE49-F238E27FC236}">
                <a16:creationId xmlns:a16="http://schemas.microsoft.com/office/drawing/2014/main" id="{8CA0FB98-37BD-244C-A75D-2D65B1876689}"/>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11" name="Title 10">
            <a:extLst>
              <a:ext uri="{FF2B5EF4-FFF2-40B4-BE49-F238E27FC236}">
                <a16:creationId xmlns:a16="http://schemas.microsoft.com/office/drawing/2014/main" id="{BF809470-871A-EF49-9190-4A47833E754A}"/>
              </a:ext>
            </a:extLst>
          </p:cNvPr>
          <p:cNvSpPr>
            <a:spLocks noGrp="1"/>
          </p:cNvSpPr>
          <p:nvPr>
            <p:ph type="title"/>
          </p:nvPr>
        </p:nvSpPr>
        <p:spPr/>
        <p:txBody>
          <a:bodyPr/>
          <a:lstStyle>
            <a:lvl1pPr>
              <a:defRPr>
                <a:solidFill>
                  <a:schemeClr val="bg1"/>
                </a:solidFill>
              </a:defRPr>
            </a:lvl1pPr>
          </a:lstStyle>
          <a:p>
            <a:r>
              <a:rPr lang="nl-NL"/>
              <a:t>Klik om stijl te bewerken</a:t>
            </a:r>
            <a:endParaRPr lang="en-BE" dirty="0"/>
          </a:p>
        </p:txBody>
      </p:sp>
    </p:spTree>
    <p:extLst>
      <p:ext uri="{BB962C8B-B14F-4D97-AF65-F5344CB8AC3E}">
        <p14:creationId xmlns:p14="http://schemas.microsoft.com/office/powerpoint/2010/main" val="273328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3429000"/>
            <a:ext cx="10726727" cy="2464904"/>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8" y="2412863"/>
            <a:ext cx="10726727"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612465"/>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612465"/>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612465"/>
            <a:ext cx="1562100" cy="1563688"/>
          </a:xfrm>
        </p:spPr>
        <p:txBody>
          <a:bodyPr/>
          <a:lstStyle/>
          <a:p>
            <a:r>
              <a:rPr lang="nl-NL"/>
              <a:t>Klik op het pictogram als u een afbeelding wilt toevoegen</a:t>
            </a:r>
            <a:endParaRPr lang="en-BE"/>
          </a:p>
        </p:txBody>
      </p:sp>
      <p:sp>
        <p:nvSpPr>
          <p:cNvPr id="13" name="Tijdelijke aanduiding voor dianummer 1">
            <a:extLst>
              <a:ext uri="{FF2B5EF4-FFF2-40B4-BE49-F238E27FC236}">
                <a16:creationId xmlns:a16="http://schemas.microsoft.com/office/drawing/2014/main" id="{D4819BEC-3500-4B25-A762-A28BD3EBCE2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429410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 and Content BEELDEN boven">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4319760"/>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4319760"/>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4319760"/>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4319760"/>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4319760"/>
            <a:ext cx="1562100" cy="1563688"/>
          </a:xfrm>
        </p:spPr>
        <p:txBody>
          <a:bodyPr/>
          <a:lstStyle/>
          <a:p>
            <a:r>
              <a:rPr lang="nl-NL"/>
              <a:t>Klik op het pictogram als u een afbeelding wilt toevoegen</a:t>
            </a:r>
            <a:endParaRPr lang="en-BE"/>
          </a:p>
        </p:txBody>
      </p:sp>
      <p:sp>
        <p:nvSpPr>
          <p:cNvPr id="2" name="Title 1">
            <a:extLst>
              <a:ext uri="{FF2B5EF4-FFF2-40B4-BE49-F238E27FC236}">
                <a16:creationId xmlns:a16="http://schemas.microsoft.com/office/drawing/2014/main" id="{82B7886C-6F6B-CE44-83E0-BDC649D0A58C}"/>
              </a:ext>
            </a:extLst>
          </p:cNvPr>
          <p:cNvSpPr>
            <a:spLocks noGrp="1"/>
          </p:cNvSpPr>
          <p:nvPr>
            <p:ph type="title"/>
          </p:nvPr>
        </p:nvSpPr>
        <p:spPr/>
        <p:txBody>
          <a:bodyPr/>
          <a:lstStyle/>
          <a:p>
            <a:r>
              <a:rPr lang="nl-NL"/>
              <a:t>Klik om stijl te bewerken</a:t>
            </a:r>
            <a:endParaRPr lang="en-BE"/>
          </a:p>
        </p:txBody>
      </p:sp>
      <p:sp>
        <p:nvSpPr>
          <p:cNvPr id="14" name="Content Placeholder 2">
            <a:extLst>
              <a:ext uri="{FF2B5EF4-FFF2-40B4-BE49-F238E27FC236}">
                <a16:creationId xmlns:a16="http://schemas.microsoft.com/office/drawing/2014/main" id="{A07846BA-4F62-634D-9D2B-876EA2336A43}"/>
              </a:ext>
            </a:extLst>
          </p:cNvPr>
          <p:cNvSpPr>
            <a:spLocks noGrp="1"/>
          </p:cNvSpPr>
          <p:nvPr>
            <p:ph idx="17"/>
          </p:nvPr>
        </p:nvSpPr>
        <p:spPr>
          <a:xfrm>
            <a:off x="1080959" y="1550504"/>
            <a:ext cx="10726727" cy="250466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3" name="Tijdelijke aanduiding voor dianummer 1">
            <a:extLst>
              <a:ext uri="{FF2B5EF4-FFF2-40B4-BE49-F238E27FC236}">
                <a16:creationId xmlns:a16="http://schemas.microsoft.com/office/drawing/2014/main" id="{DBD41F09-4F4A-42E4-9F6D-C42230EBD9A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365253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353879" y="1628602"/>
            <a:ext cx="6423991" cy="3837920"/>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353878" y="612465"/>
            <a:ext cx="6423991"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dirty="0"/>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1080958" y="2657961"/>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3372115" y="2657961"/>
            <a:ext cx="1562100" cy="1563688"/>
          </a:xfrm>
        </p:spPr>
        <p:txBody>
          <a:bodyPr/>
          <a:lstStyle/>
          <a:p>
            <a:r>
              <a:rPr lang="nl-NL"/>
              <a:t>Klik op het pictogram als u een afbeelding wilt toevoegen</a:t>
            </a:r>
            <a:endParaRPr lang="en-BE"/>
          </a:p>
        </p:txBody>
      </p:sp>
      <p:sp>
        <p:nvSpPr>
          <p:cNvPr id="12" name="Tijdelijke aanduiding voor dianummer 1">
            <a:extLst>
              <a:ext uri="{FF2B5EF4-FFF2-40B4-BE49-F238E27FC236}">
                <a16:creationId xmlns:a16="http://schemas.microsoft.com/office/drawing/2014/main" id="{830CA382-B31A-4A85-93D1-1D7667D5C07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20371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pic>
        <p:nvPicPr>
          <p:cNvPr id="8" name="Picture 7">
            <a:extLst>
              <a:ext uri="{FF2B5EF4-FFF2-40B4-BE49-F238E27FC236}">
                <a16:creationId xmlns:a16="http://schemas.microsoft.com/office/drawing/2014/main" id="{F27F3EE1-0190-3548-8DF2-DA508D857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0"/>
          <a:stretch/>
        </p:blipFill>
        <p:spPr>
          <a:xfrm>
            <a:off x="0" y="2996961"/>
            <a:ext cx="12263477" cy="3880635"/>
          </a:xfrm>
          <a:prstGeom prst="rect">
            <a:avLst/>
          </a:prstGeom>
        </p:spPr>
      </p:pic>
    </p:spTree>
    <p:extLst>
      <p:ext uri="{BB962C8B-B14F-4D97-AF65-F5344CB8AC3E}">
        <p14:creationId xmlns:p14="http://schemas.microsoft.com/office/powerpoint/2010/main" val="230338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742410"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1860040-7463-49F1-9108-41B3DB3CCDB3}"/>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169813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Title and Conten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60"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9"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89F5351-DA9B-4564-B837-62E9C3F77AF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239827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ontent BULLE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a:t>
            </a:fld>
            <a:r>
              <a:rPr lang="en-BE"/>
              <a:t> |</a:t>
            </a:r>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137868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ontent BULLE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a:t>
            </a:fld>
            <a:r>
              <a:rPr lang="en-BE"/>
              <a:t> |</a:t>
            </a:r>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421714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ontent + subtitel BULLET beeld link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5818523"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5818523"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1080958" y="1220167"/>
            <a:ext cx="4203740" cy="4208013"/>
          </a:xfrm>
        </p:spPr>
        <p:txBody>
          <a:bodyPr/>
          <a:lstStyle/>
          <a:p>
            <a:r>
              <a:rPr lang="nl-NL"/>
              <a:t>Klik op het pictogram als u een afbeelding wilt toevoegen</a:t>
            </a:r>
            <a:endParaRPr lang="en-BE"/>
          </a:p>
        </p:txBody>
      </p:sp>
      <p:sp>
        <p:nvSpPr>
          <p:cNvPr id="7" name="Tijdelijke aanduiding voor dianummer 1">
            <a:extLst>
              <a:ext uri="{FF2B5EF4-FFF2-40B4-BE49-F238E27FC236}">
                <a16:creationId xmlns:a16="http://schemas.microsoft.com/office/drawing/2014/main" id="{D383CF62-23DC-4D20-9384-4C9A6F1F5698}"/>
              </a:ext>
            </a:extLst>
          </p:cNvPr>
          <p:cNvSpPr>
            <a:spLocks noGrp="1"/>
          </p:cNvSpPr>
          <p:nvPr>
            <p:ph type="sldNum" sz="quarter" idx="1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56472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Content + subtitel BULLET beeld rech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1085091"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1085091"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D0D402C9-6BB2-D448-8FDC-8A8CF5F4AAF9}"/>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a:t>
            </a:fld>
            <a:r>
              <a:rPr lang="en-BE" dirty="0"/>
              <a:t> |</a:t>
            </a:r>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625763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en tabe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C14F14-ABE6-CD43-AFA1-A9E4E117120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4E1999C0-E878-6143-87A8-C6A6711D780C}"/>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a:t>
            </a:fld>
            <a:r>
              <a:rPr lang="en-BE" dirty="0"/>
              <a:t> |</a:t>
            </a:r>
          </a:p>
        </p:txBody>
      </p:sp>
      <p:sp>
        <p:nvSpPr>
          <p:cNvPr id="7" name="Title 6">
            <a:extLst>
              <a:ext uri="{FF2B5EF4-FFF2-40B4-BE49-F238E27FC236}">
                <a16:creationId xmlns:a16="http://schemas.microsoft.com/office/drawing/2014/main" id="{31DF9750-9505-2A4B-B159-88E037C012AD}"/>
              </a:ext>
            </a:extLst>
          </p:cNvPr>
          <p:cNvSpPr>
            <a:spLocks noGrp="1"/>
          </p:cNvSpPr>
          <p:nvPr>
            <p:ph type="title"/>
          </p:nvPr>
        </p:nvSpPr>
        <p:spPr/>
        <p:txBody>
          <a:bodyPr/>
          <a:lstStyle/>
          <a:p>
            <a:r>
              <a:rPr lang="nl-NL"/>
              <a:t>Klik om stijl te bewerken</a:t>
            </a:r>
            <a:endParaRPr lang="en-BE"/>
          </a:p>
        </p:txBody>
      </p:sp>
      <p:sp>
        <p:nvSpPr>
          <p:cNvPr id="10" name="Table Placeholder 8">
            <a:extLst>
              <a:ext uri="{FF2B5EF4-FFF2-40B4-BE49-F238E27FC236}">
                <a16:creationId xmlns:a16="http://schemas.microsoft.com/office/drawing/2014/main" id="{E711DA1F-4D0B-D849-887C-144C316B769D}"/>
              </a:ext>
            </a:extLst>
          </p:cNvPr>
          <p:cNvSpPr>
            <a:spLocks noGrp="1"/>
          </p:cNvSpPr>
          <p:nvPr>
            <p:ph type="tbl" sz="quarter" idx="13"/>
          </p:nvPr>
        </p:nvSpPr>
        <p:spPr>
          <a:xfrm>
            <a:off x="1081088" y="1579902"/>
            <a:ext cx="10726737" cy="4314001"/>
          </a:xfrm>
        </p:spPr>
        <p:txBody>
          <a:bodyPr/>
          <a:lstStyle/>
          <a:p>
            <a:r>
              <a:rPr lang="nl-NL"/>
              <a:t>Klik op het pictogram als u een tabel wilt toevoegen</a:t>
            </a:r>
            <a:endParaRPr lang="en-BE"/>
          </a:p>
        </p:txBody>
      </p:sp>
    </p:spTree>
    <p:extLst>
      <p:ext uri="{BB962C8B-B14F-4D97-AF65-F5344CB8AC3E}">
        <p14:creationId xmlns:p14="http://schemas.microsoft.com/office/powerpoint/2010/main" val="368599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6213B-3878-5849-9AD6-9F6E55EB72F3}"/>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dirty="0"/>
          </a:p>
        </p:txBody>
      </p:sp>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lvl1pPr>
              <a:defRPr>
                <a:solidFill>
                  <a:schemeClr val="bg1"/>
                </a:solidFill>
              </a:defRPr>
            </a:lvl1pPr>
          </a:lstStyle>
          <a:p>
            <a:endParaRPr lang="en-BE"/>
          </a:p>
        </p:txBody>
      </p:sp>
      <p:sp>
        <p:nvSpPr>
          <p:cNvPr id="4" name="Slide Number Placeholder 3">
            <a:extLst>
              <a:ext uri="{FF2B5EF4-FFF2-40B4-BE49-F238E27FC236}">
                <a16:creationId xmlns:a16="http://schemas.microsoft.com/office/drawing/2014/main" id="{9403318A-4646-C14E-A44B-03657200B2E7}"/>
              </a:ext>
            </a:extLst>
          </p:cNvPr>
          <p:cNvSpPr>
            <a:spLocks noGrp="1"/>
          </p:cNvSpPr>
          <p:nvPr>
            <p:ph type="sldNum" sz="quarter" idx="12"/>
          </p:nvPr>
        </p:nvSpPr>
        <p:spPr>
          <a:xfrm>
            <a:off x="311427" y="6356350"/>
            <a:ext cx="640551" cy="365125"/>
          </a:xfrm>
          <a:prstGeom prst="rect">
            <a:avLst/>
          </a:prstGeom>
        </p:spPr>
        <p:txBody>
          <a:bodyPr/>
          <a:lstStyle>
            <a:lvl1pPr>
              <a:defRPr>
                <a:solidFill>
                  <a:schemeClr val="bg1"/>
                </a:solidFill>
              </a:defRPr>
            </a:lvl1pPr>
          </a:lstStyle>
          <a:p>
            <a:fld id="{C3150A92-C273-5E45-8D2A-9598AD34FB15}" type="slidenum">
              <a:rPr lang="en-BE" smtClean="0"/>
              <a:pPr/>
              <a:t>‹N°›</a:t>
            </a:fld>
            <a:r>
              <a:rPr lang="en-BE" dirty="0"/>
              <a:t> </a:t>
            </a:r>
          </a:p>
        </p:txBody>
      </p:sp>
      <p:sp>
        <p:nvSpPr>
          <p:cNvPr id="2" name="Title 1">
            <a:extLst>
              <a:ext uri="{FF2B5EF4-FFF2-40B4-BE49-F238E27FC236}">
                <a16:creationId xmlns:a16="http://schemas.microsoft.com/office/drawing/2014/main" id="{0AB2DC04-A160-844B-B5A4-D50B2D0A9E6E}"/>
              </a:ext>
            </a:extLst>
          </p:cNvPr>
          <p:cNvSpPr>
            <a:spLocks noGrp="1"/>
          </p:cNvSpPr>
          <p:nvPr>
            <p:ph type="title"/>
          </p:nvPr>
        </p:nvSpPr>
        <p:spPr>
          <a:xfrm>
            <a:off x="1080959" y="1178012"/>
            <a:ext cx="10129837" cy="2504302"/>
          </a:xfrm>
        </p:spPr>
        <p:txBody>
          <a:bodyPr anchor="b" anchorCtr="0">
            <a:normAutofit/>
          </a:bodyPr>
          <a:lstStyle>
            <a:lvl1pPr>
              <a:defRPr sz="3200" b="0" i="1">
                <a:solidFill>
                  <a:schemeClr val="bg1"/>
                </a:solidFill>
                <a:latin typeface="Source Sans Pro" panose="020B0503030403020204" pitchFamily="34" charset="0"/>
                <a:ea typeface="Source Sans Pro" panose="020B0503030403020204" pitchFamily="34" charset="0"/>
              </a:defRPr>
            </a:lvl1pPr>
          </a:lstStyle>
          <a:p>
            <a:r>
              <a:rPr lang="nl-NL"/>
              <a:t>Klik om stijl te bewerken</a:t>
            </a:r>
            <a:endParaRPr lang="en-BE" dirty="0"/>
          </a:p>
        </p:txBody>
      </p:sp>
      <p:sp>
        <p:nvSpPr>
          <p:cNvPr id="7" name="Text Placeholder 6">
            <a:extLst>
              <a:ext uri="{FF2B5EF4-FFF2-40B4-BE49-F238E27FC236}">
                <a16:creationId xmlns:a16="http://schemas.microsoft.com/office/drawing/2014/main" id="{C743AA99-3ECC-2C46-B50D-8683E7DF371E}"/>
              </a:ext>
            </a:extLst>
          </p:cNvPr>
          <p:cNvSpPr>
            <a:spLocks noGrp="1"/>
          </p:cNvSpPr>
          <p:nvPr>
            <p:ph type="body" sz="quarter" idx="13"/>
          </p:nvPr>
        </p:nvSpPr>
        <p:spPr>
          <a:xfrm>
            <a:off x="1081088" y="3830638"/>
            <a:ext cx="10129837" cy="1185862"/>
          </a:xfrm>
        </p:spPr>
        <p:txBody>
          <a:bodyPr>
            <a:normAutofit/>
          </a:bodyPr>
          <a:lstStyle>
            <a:lvl1pPr marL="0" indent="0">
              <a:buFontTx/>
              <a:buNone/>
              <a:defRPr sz="1600" b="1" i="0">
                <a:solidFill>
                  <a:schemeClr val="bg1"/>
                </a:solidFill>
                <a:latin typeface="Source Sans Pro Semibold" panose="020B0503030403020204" pitchFamily="34" charset="0"/>
                <a:ea typeface="Source Sans Pro Semibold" panose="020B0503030403020204" pitchFamily="34" charset="0"/>
              </a:defRPr>
            </a:lvl1pPr>
            <a:lvl2pPr marL="232200" indent="0">
              <a:buFontTx/>
              <a:buNone/>
              <a:defRPr/>
            </a:lvl2pPr>
            <a:lvl3pPr marL="462600" indent="0">
              <a:buFontTx/>
              <a:buNone/>
              <a:defRPr/>
            </a:lvl3pPr>
            <a:lvl4pPr marL="693000" indent="0">
              <a:buFontTx/>
              <a:buNone/>
              <a:defRPr/>
            </a:lvl4pPr>
            <a:lvl5pPr marL="923400" indent="0">
              <a:buFontTx/>
              <a:buNone/>
              <a:defRPr/>
            </a:lvl5pPr>
          </a:lstStyle>
          <a:p>
            <a:pPr lvl="0"/>
            <a:r>
              <a:rPr lang="nl-NL"/>
              <a:t>Klikken om de tekststijl van het model te bewerken</a:t>
            </a:r>
          </a:p>
        </p:txBody>
      </p:sp>
      <p:sp>
        <p:nvSpPr>
          <p:cNvPr id="8" name="Tijdelijke aanduiding voor dianummer 1">
            <a:extLst>
              <a:ext uri="{FF2B5EF4-FFF2-40B4-BE49-F238E27FC236}">
                <a16:creationId xmlns:a16="http://schemas.microsoft.com/office/drawing/2014/main" id="{A3A201C1-7018-4801-8ECD-285CB93A4467}"/>
              </a:ext>
            </a:extLst>
          </p:cNvPr>
          <p:cNvSpPr txBox="1">
            <a:spLocks/>
          </p:cNvSpPr>
          <p:nvPr userDrawn="1"/>
        </p:nvSpPr>
        <p:spPr>
          <a:xfrm>
            <a:off x="311427" y="6356350"/>
            <a:ext cx="769531" cy="365125"/>
          </a:xfrm>
          <a:prstGeom prst="rect">
            <a:avLst/>
          </a:prstGeom>
        </p:spPr>
        <p:txBody>
          <a:bodyPr vert="horz" lIns="91440" tIns="45720" rIns="91440" bIns="45720" rtlCol="0" anchor="t"/>
          <a:lstStyle>
            <a:defPPr>
              <a:defRPr lang="nl-NL"/>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F336F00-3AB5-4F03-8B67-1D1AA9B2DC45}" type="slidenum">
              <a:rPr>
                <a:solidFill>
                  <a:schemeClr val="bg1"/>
                </a:solidFill>
              </a:rPr>
              <a:pPr rtl="0"/>
              <a:t>‹N°›</a:t>
            </a:fld>
            <a:r>
              <a:rPr lang="en-GB">
                <a:solidFill>
                  <a:schemeClr val="bg1"/>
                </a:solidFill>
              </a:rPr>
              <a:t> |</a:t>
            </a:r>
          </a:p>
        </p:txBody>
      </p:sp>
    </p:spTree>
    <p:extLst>
      <p:ext uri="{BB962C8B-B14F-4D97-AF65-F5344CB8AC3E}">
        <p14:creationId xmlns:p14="http://schemas.microsoft.com/office/powerpoint/2010/main" val="268697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34B2-012A-DB48-B089-74AE85BF9703}"/>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6524B732-371A-7240-A94B-5507E7C75754}"/>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5F883BFE-E5E0-1844-A976-EBA18136C980}"/>
              </a:ext>
            </a:extLst>
          </p:cNvPr>
          <p:cNvSpPr>
            <a:spLocks noGrp="1"/>
          </p:cNvSpPr>
          <p:nvPr>
            <p:ph type="title"/>
          </p:nvPr>
        </p:nvSpPr>
        <p:spPr>
          <a:xfrm>
            <a:off x="836613" y="872297"/>
            <a:ext cx="3932237" cy="1562790"/>
          </a:xfrm>
        </p:spPr>
        <p:txBody>
          <a:bodyPr/>
          <a:lstStyle/>
          <a:p>
            <a:r>
              <a:rPr lang="nl-NL"/>
              <a:t>Klik om stijl te bewerken</a:t>
            </a:r>
            <a:endParaRPr lang="en-BE" dirty="0"/>
          </a:p>
        </p:txBody>
      </p:sp>
      <p:sp>
        <p:nvSpPr>
          <p:cNvPr id="10" name="Text Placeholder 9">
            <a:extLst>
              <a:ext uri="{FF2B5EF4-FFF2-40B4-BE49-F238E27FC236}">
                <a16:creationId xmlns:a16="http://schemas.microsoft.com/office/drawing/2014/main" id="{70BB7CDB-19DE-414B-B3B1-6ACD544173D2}"/>
              </a:ext>
            </a:extLst>
          </p:cNvPr>
          <p:cNvSpPr>
            <a:spLocks noGrp="1"/>
          </p:cNvSpPr>
          <p:nvPr>
            <p:ph type="body" sz="quarter" idx="13"/>
          </p:nvPr>
        </p:nvSpPr>
        <p:spPr>
          <a:xfrm>
            <a:off x="5176837" y="865809"/>
            <a:ext cx="6650728" cy="483925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9" name="Tijdelijke aanduiding voor dianummer 1">
            <a:extLst>
              <a:ext uri="{FF2B5EF4-FFF2-40B4-BE49-F238E27FC236}">
                <a16:creationId xmlns:a16="http://schemas.microsoft.com/office/drawing/2014/main" id="{4B834079-163E-47E4-8C1F-92919468E0F9}"/>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2992496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31C2-0C09-5E4E-B17B-AC2E7CCF40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en-BE"/>
          </a:p>
        </p:txBody>
      </p:sp>
      <p:sp>
        <p:nvSpPr>
          <p:cNvPr id="3" name="Picture Placeholder 2">
            <a:extLst>
              <a:ext uri="{FF2B5EF4-FFF2-40B4-BE49-F238E27FC236}">
                <a16:creationId xmlns:a16="http://schemas.microsoft.com/office/drawing/2014/main" id="{E6C54D93-C8DE-374E-A71B-3CC432301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BE"/>
          </a:p>
        </p:txBody>
      </p:sp>
      <p:sp>
        <p:nvSpPr>
          <p:cNvPr id="4" name="Text Placeholder 3">
            <a:extLst>
              <a:ext uri="{FF2B5EF4-FFF2-40B4-BE49-F238E27FC236}">
                <a16:creationId xmlns:a16="http://schemas.microsoft.com/office/drawing/2014/main" id="{F23CFEC5-661C-C241-84A9-D8D7CC474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A12FBB90-54B9-0149-9DD4-104B0B555DBB}"/>
              </a:ext>
            </a:extLst>
          </p:cNvPr>
          <p:cNvSpPr>
            <a:spLocks noGrp="1"/>
          </p:cNvSpPr>
          <p:nvPr>
            <p:ph type="ftr" sz="quarter" idx="11"/>
          </p:nvPr>
        </p:nvSpPr>
        <p:spPr/>
        <p:txBody>
          <a:bodyPr/>
          <a:lstStyle/>
          <a:p>
            <a:endParaRPr lang="en-BE"/>
          </a:p>
        </p:txBody>
      </p:sp>
      <p:sp>
        <p:nvSpPr>
          <p:cNvPr id="8" name="Tijdelijke aanduiding voor dianummer 1">
            <a:extLst>
              <a:ext uri="{FF2B5EF4-FFF2-40B4-BE49-F238E27FC236}">
                <a16:creationId xmlns:a16="http://schemas.microsoft.com/office/drawing/2014/main" id="{C9E9A01F-FF6B-468F-B4F3-C63866FF3DDE}"/>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302936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pic>
        <p:nvPicPr>
          <p:cNvPr id="6" name="Picture 5">
            <a:extLst>
              <a:ext uri="{FF2B5EF4-FFF2-40B4-BE49-F238E27FC236}">
                <a16:creationId xmlns:a16="http://schemas.microsoft.com/office/drawing/2014/main" id="{F78AE28B-DB88-6340-95C7-A7B702715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91292"/>
            <a:ext cx="12192000" cy="5666708"/>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Tree>
    <p:extLst>
      <p:ext uri="{BB962C8B-B14F-4D97-AF65-F5344CB8AC3E}">
        <p14:creationId xmlns:p14="http://schemas.microsoft.com/office/powerpoint/2010/main" val="3478352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ats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F8121F8B-15E6-2E40-9501-5D30B9C573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ext Placeholder 9">
            <a:extLst>
              <a:ext uri="{FF2B5EF4-FFF2-40B4-BE49-F238E27FC236}">
                <a16:creationId xmlns:a16="http://schemas.microsoft.com/office/drawing/2014/main" id="{80DE58A5-E939-9942-A29A-1A7A647C490E}"/>
              </a:ext>
            </a:extLst>
          </p:cNvPr>
          <p:cNvSpPr>
            <a:spLocks noGrp="1"/>
          </p:cNvSpPr>
          <p:nvPr>
            <p:ph type="body" sz="quarter" idx="13"/>
          </p:nvPr>
        </p:nvSpPr>
        <p:spPr>
          <a:xfrm>
            <a:off x="1080957" y="1544085"/>
            <a:ext cx="8599755" cy="1739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1" name="Title 3">
            <a:extLst>
              <a:ext uri="{FF2B5EF4-FFF2-40B4-BE49-F238E27FC236}">
                <a16:creationId xmlns:a16="http://schemas.microsoft.com/office/drawing/2014/main" id="{677FD537-90A3-224E-A99A-A983AEB6C06E}"/>
              </a:ext>
            </a:extLst>
          </p:cNvPr>
          <p:cNvSpPr txBox="1">
            <a:spLocks/>
          </p:cNvSpPr>
          <p:nvPr/>
        </p:nvSpPr>
        <p:spPr>
          <a:xfrm>
            <a:off x="311427" y="6124162"/>
            <a:ext cx="6711319" cy="43235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rtl="0"/>
            <a:r>
              <a:rPr lang="en-GB" sz="2000" b="1" i="0" dirty="0">
                <a:solidFill>
                  <a:schemeClr val="bg1"/>
                </a:solidFill>
                <a:latin typeface="Source Sans Pro Light" panose="020B0403030403020204" pitchFamily="34" charset="0"/>
                <a:ea typeface="Source Sans Pro Light" panose="020B0403030403020204" pitchFamily="34" charset="0"/>
              </a:rPr>
              <a:t>www.artevelde-uas.be</a:t>
            </a:r>
          </a:p>
        </p:txBody>
      </p:sp>
      <p:sp>
        <p:nvSpPr>
          <p:cNvPr id="12" name="Title 3">
            <a:extLst>
              <a:ext uri="{FF2B5EF4-FFF2-40B4-BE49-F238E27FC236}">
                <a16:creationId xmlns:a16="http://schemas.microsoft.com/office/drawing/2014/main" id="{805ECCCF-CC43-7E44-A14A-C0CE93155FC4}"/>
              </a:ext>
            </a:extLst>
          </p:cNvPr>
          <p:cNvSpPr txBox="1">
            <a:spLocks/>
          </p:cNvSpPr>
          <p:nvPr/>
        </p:nvSpPr>
        <p:spPr>
          <a:xfrm>
            <a:off x="5213911" y="6124162"/>
            <a:ext cx="6711319" cy="43235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r" rtl="0"/>
            <a:r>
              <a:rPr lang="en-GB" sz="2800" b="0" i="0" dirty="0">
                <a:solidFill>
                  <a:schemeClr val="bg1"/>
                </a:solidFill>
                <a:latin typeface="Source Sans Pro Light" panose="020B0403030403020204" pitchFamily="34" charset="0"/>
                <a:ea typeface="Source Sans Pro Light" panose="020B0403030403020204" pitchFamily="34" charset="0"/>
              </a:rPr>
              <a:t>think. act. become.</a:t>
            </a:r>
          </a:p>
        </p:txBody>
      </p:sp>
      <p:sp>
        <p:nvSpPr>
          <p:cNvPr id="2" name="Title 1">
            <a:extLst>
              <a:ext uri="{FF2B5EF4-FFF2-40B4-BE49-F238E27FC236}">
                <a16:creationId xmlns:a16="http://schemas.microsoft.com/office/drawing/2014/main" id="{1D6DA92F-9DB1-4E4C-8B08-463D7484C750}"/>
              </a:ext>
            </a:extLst>
          </p:cNvPr>
          <p:cNvSpPr>
            <a:spLocks noGrp="1"/>
          </p:cNvSpPr>
          <p:nvPr>
            <p:ph type="title"/>
          </p:nvPr>
        </p:nvSpPr>
        <p:spPr>
          <a:xfrm>
            <a:off x="1080959" y="534367"/>
            <a:ext cx="8599754" cy="864704"/>
          </a:xfrm>
        </p:spPr>
        <p:txBody>
          <a:bodyPr/>
          <a:lstStyle/>
          <a:p>
            <a:r>
              <a:rPr lang="nl-NL"/>
              <a:t>Klik om stijl te bewerken</a:t>
            </a:r>
            <a:endParaRPr lang="en-BE"/>
          </a:p>
        </p:txBody>
      </p:sp>
    </p:spTree>
    <p:extLst>
      <p:ext uri="{BB962C8B-B14F-4D97-AF65-F5344CB8AC3E}">
        <p14:creationId xmlns:p14="http://schemas.microsoft.com/office/powerpoint/2010/main" val="301802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055326-1A94-F74B-A655-06CC63AC7B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1290"/>
            <a:ext cx="12192000" cy="5666710"/>
          </a:xfrm>
          <a:prstGeom prst="rect">
            <a:avLst/>
          </a:prstGeom>
        </p:spPr>
      </p:pic>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Tree>
    <p:extLst>
      <p:ext uri="{BB962C8B-B14F-4D97-AF65-F5344CB8AC3E}">
        <p14:creationId xmlns:p14="http://schemas.microsoft.com/office/powerpoint/2010/main" val="54228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8" name="Picture Placeholder 2">
            <a:extLst>
              <a:ext uri="{FF2B5EF4-FFF2-40B4-BE49-F238E27FC236}">
                <a16:creationId xmlns:a16="http://schemas.microsoft.com/office/drawing/2014/main" id="{76DC29ED-6C18-8840-A749-637BD0E2CF84}"/>
              </a:ext>
            </a:extLst>
          </p:cNvPr>
          <p:cNvSpPr>
            <a:spLocks noGrp="1"/>
          </p:cNvSpPr>
          <p:nvPr>
            <p:ph type="pic" sz="quarter" idx="10"/>
          </p:nvPr>
        </p:nvSpPr>
        <p:spPr>
          <a:xfrm>
            <a:off x="0" y="2890683"/>
            <a:ext cx="12192000" cy="3967315"/>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49709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86057" y="86681"/>
            <a:ext cx="2524830"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9" name="Picture Placeholder 2">
            <a:extLst>
              <a:ext uri="{FF2B5EF4-FFF2-40B4-BE49-F238E27FC236}">
                <a16:creationId xmlns:a16="http://schemas.microsoft.com/office/drawing/2014/main" id="{FCFFA10E-854D-1049-842F-BB5A41B78407}"/>
              </a:ext>
            </a:extLst>
          </p:cNvPr>
          <p:cNvSpPr>
            <a:spLocks noGrp="1"/>
          </p:cNvSpPr>
          <p:nvPr>
            <p:ph type="pic" sz="quarter" idx="10"/>
          </p:nvPr>
        </p:nvSpPr>
        <p:spPr>
          <a:xfrm>
            <a:off x="0" y="1191289"/>
            <a:ext cx="12192000" cy="5666710"/>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29167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6" name="Tijdelijke aanduiding voor dianummer 1">
            <a:extLst>
              <a:ext uri="{FF2B5EF4-FFF2-40B4-BE49-F238E27FC236}">
                <a16:creationId xmlns:a16="http://schemas.microsoft.com/office/drawing/2014/main" id="{1FA89987-211F-4680-AC5B-B9465ADC8D58}"/>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338262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r>
              <a:rPr lang="en-GB"/>
              <a:t>Merk en huisstijl</a:t>
            </a:r>
            <a:endParaRPr lang="en-BE" dirty="0"/>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9" y="3393342"/>
            <a:ext cx="4060667" cy="170682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469036"/>
            <a:ext cx="4060667" cy="1706829"/>
          </a:xfrm>
        </p:spPr>
        <p:txBody>
          <a:bodyPr anchor="b" anchorCtr="0">
            <a:normAutofit/>
          </a:bodyPr>
          <a:lstStyle>
            <a:lvl1pPr>
              <a:defRPr sz="4400"/>
            </a:lvl1pPr>
          </a:lstStyle>
          <a:p>
            <a:r>
              <a:rPr lang="nl-NL"/>
              <a:t>Klik om stijl te bewerken</a:t>
            </a:r>
            <a:endParaRPr lang="en-BE" dirty="0"/>
          </a:p>
        </p:txBody>
      </p:sp>
      <p:sp>
        <p:nvSpPr>
          <p:cNvPr id="7" name="Picture Placeholder 2">
            <a:extLst>
              <a:ext uri="{FF2B5EF4-FFF2-40B4-BE49-F238E27FC236}">
                <a16:creationId xmlns:a16="http://schemas.microsoft.com/office/drawing/2014/main" id="{6A8E3104-E65A-6746-A4D3-612E554170BD}"/>
              </a:ext>
            </a:extLst>
          </p:cNvPr>
          <p:cNvSpPr>
            <a:spLocks noGrp="1"/>
          </p:cNvSpPr>
          <p:nvPr>
            <p:ph type="pic" sz="quarter" idx="10"/>
          </p:nvPr>
        </p:nvSpPr>
        <p:spPr>
          <a:xfrm>
            <a:off x="6096000" y="0"/>
            <a:ext cx="6095999" cy="6857999"/>
          </a:xfrm>
        </p:spPr>
        <p:txBody>
          <a:bodyPr/>
          <a:lstStyle/>
          <a:p>
            <a:r>
              <a:rPr lang="nl-NL"/>
              <a:t>Klik op het pictogram als u een afbeelding wilt toevoegen</a:t>
            </a:r>
            <a:endParaRPr lang="en-BE"/>
          </a:p>
        </p:txBody>
      </p:sp>
      <p:cxnSp>
        <p:nvCxnSpPr>
          <p:cNvPr id="8" name="Straight Connector 7">
            <a:extLst>
              <a:ext uri="{FF2B5EF4-FFF2-40B4-BE49-F238E27FC236}">
                <a16:creationId xmlns:a16="http://schemas.microsoft.com/office/drawing/2014/main" id="{F38657BF-E527-7B43-933F-C599720B15B5}"/>
              </a:ext>
            </a:extLst>
          </p:cNvPr>
          <p:cNvCxnSpPr>
            <a:cxnSpLocks/>
          </p:cNvCxnSpPr>
          <p:nvPr/>
        </p:nvCxnSpPr>
        <p:spPr>
          <a:xfrm>
            <a:off x="1080958" y="3205845"/>
            <a:ext cx="4060668"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jdelijke aanduiding voor dianummer 1">
            <a:extLst>
              <a:ext uri="{FF2B5EF4-FFF2-40B4-BE49-F238E27FC236}">
                <a16:creationId xmlns:a16="http://schemas.microsoft.com/office/drawing/2014/main" id="{96B5D74D-7851-4132-B877-683D116A6D96}"/>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244175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0BC19-2B96-2D47-B413-865A0511A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dirty="0"/>
          </a:p>
        </p:txBody>
      </p:sp>
      <p:sp>
        <p:nvSpPr>
          <p:cNvPr id="6" name="Slide Number Placeholder 5">
            <a:extLst>
              <a:ext uri="{FF2B5EF4-FFF2-40B4-BE49-F238E27FC236}">
                <a16:creationId xmlns:a16="http://schemas.microsoft.com/office/drawing/2014/main" id="{D1433537-D4DD-AC46-B608-565926FF779E}"/>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t>‹N°›</a:t>
            </a:fld>
            <a:endParaRPr lang="en-BE"/>
          </a:p>
        </p:txBody>
      </p:sp>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604945BD-9B1C-7B42-B2E9-612ED1B280F8}"/>
              </a:ext>
            </a:extLst>
          </p:cNvPr>
          <p:cNvSpPr>
            <a:spLocks noGrp="1"/>
          </p:cNvSpPr>
          <p:nvPr>
            <p:ph type="title"/>
          </p:nvPr>
        </p:nvSpPr>
        <p:spPr>
          <a:xfrm>
            <a:off x="838200" y="1590261"/>
            <a:ext cx="10515600" cy="2230852"/>
          </a:xfrm>
          <a:prstGeom prst="rect">
            <a:avLst/>
          </a:prstGeom>
        </p:spPr>
        <p:txBody>
          <a:bodyPr anchor="b">
            <a:normAutofit/>
          </a:bodyPr>
          <a:lstStyle>
            <a:lvl1pPr algn="ctr">
              <a:defRPr sz="5000" b="1" i="0" cap="all" baseline="0">
                <a:latin typeface="Source Sans Pro" panose="020B0503030403020204" pitchFamily="34" charset="0"/>
                <a:ea typeface="Source Sans Pro" panose="020B0503030403020204" pitchFamily="34" charset="0"/>
              </a:defRPr>
            </a:lvl1pPr>
          </a:lstStyle>
          <a:p>
            <a:r>
              <a:rPr lang="nl-NL"/>
              <a:t>Klik om stijl te bewerken</a:t>
            </a:r>
            <a:endParaRPr lang="en-BE" dirty="0"/>
          </a:p>
        </p:txBody>
      </p:sp>
    </p:spTree>
    <p:extLst>
      <p:ext uri="{BB962C8B-B14F-4D97-AF65-F5344CB8AC3E}">
        <p14:creationId xmlns:p14="http://schemas.microsoft.com/office/powerpoint/2010/main" val="124187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48A13-7478-0B47-A535-B6E09B861F5C}"/>
              </a:ext>
            </a:extLst>
          </p:cNvPr>
          <p:cNvSpPr>
            <a:spLocks noGrp="1"/>
          </p:cNvSpPr>
          <p:nvPr>
            <p:ph type="body" idx="1"/>
          </p:nvPr>
        </p:nvSpPr>
        <p:spPr>
          <a:xfrm>
            <a:off x="1080959" y="1550504"/>
            <a:ext cx="10726727" cy="436327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5" name="Footer Placeholder 4">
            <a:extLst>
              <a:ext uri="{FF2B5EF4-FFF2-40B4-BE49-F238E27FC236}">
                <a16:creationId xmlns:a16="http://schemas.microsoft.com/office/drawing/2014/main" id="{86383982-0E15-394A-95D4-361B459D634A}"/>
              </a:ext>
            </a:extLst>
          </p:cNvPr>
          <p:cNvSpPr>
            <a:spLocks noGrp="1"/>
          </p:cNvSpPr>
          <p:nvPr>
            <p:ph type="ftr" sz="quarter" idx="3"/>
          </p:nvPr>
        </p:nvSpPr>
        <p:spPr>
          <a:xfrm>
            <a:off x="1080959" y="6356350"/>
            <a:ext cx="7399161" cy="365125"/>
          </a:xfrm>
          <a:prstGeom prst="rect">
            <a:avLst/>
          </a:prstGeom>
        </p:spPr>
        <p:txBody>
          <a:bodyPr vert="horz" lIns="91440" tIns="45720" rIns="91440" bIns="45720" rtlCol="0" anchor="t" anchorCtr="0"/>
          <a:lstStyle>
            <a:lvl1pPr algn="l">
              <a:defRPr sz="1100">
                <a:solidFill>
                  <a:schemeClr val="tx1"/>
                </a:solidFill>
              </a:defRPr>
            </a:lvl1pPr>
          </a:lstStyle>
          <a:p>
            <a:endParaRPr lang="en-BE" dirty="0"/>
          </a:p>
        </p:txBody>
      </p:sp>
      <p:pic>
        <p:nvPicPr>
          <p:cNvPr id="14" name="Picture 13">
            <a:extLst>
              <a:ext uri="{FF2B5EF4-FFF2-40B4-BE49-F238E27FC236}">
                <a16:creationId xmlns:a16="http://schemas.microsoft.com/office/drawing/2014/main" id="{AF75DC45-1D26-AA48-A2E3-97EF74F6DF75}"/>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10427931" y="6038686"/>
            <a:ext cx="1577239" cy="648883"/>
          </a:xfrm>
          <a:prstGeom prst="rect">
            <a:avLst/>
          </a:prstGeom>
        </p:spPr>
      </p:pic>
      <p:sp>
        <p:nvSpPr>
          <p:cNvPr id="26" name="Title Placeholder 25">
            <a:extLst>
              <a:ext uri="{FF2B5EF4-FFF2-40B4-BE49-F238E27FC236}">
                <a16:creationId xmlns:a16="http://schemas.microsoft.com/office/drawing/2014/main" id="{7F90A8A3-5851-BA4A-B053-28C6180F7697}"/>
              </a:ext>
            </a:extLst>
          </p:cNvPr>
          <p:cNvSpPr>
            <a:spLocks noGrp="1"/>
          </p:cNvSpPr>
          <p:nvPr>
            <p:ph type="title"/>
          </p:nvPr>
        </p:nvSpPr>
        <p:spPr>
          <a:xfrm>
            <a:off x="1080958" y="534367"/>
            <a:ext cx="10726727" cy="864704"/>
          </a:xfrm>
          <a:prstGeom prst="rect">
            <a:avLst/>
          </a:prstGeom>
        </p:spPr>
        <p:txBody>
          <a:bodyPr vert="horz" lIns="64800" tIns="45720" rIns="91440" bIns="45720" rtlCol="0" anchor="t" anchorCtr="0">
            <a:normAutofit/>
          </a:bodyPr>
          <a:lstStyle/>
          <a:p>
            <a:r>
              <a:rPr lang="nl-NL"/>
              <a:t>Klik om stijl te bewerken</a:t>
            </a:r>
            <a:endParaRPr lang="en-BE" dirty="0"/>
          </a:p>
        </p:txBody>
      </p:sp>
      <p:sp>
        <p:nvSpPr>
          <p:cNvPr id="2" name="Tijdelijke aanduiding voor dianummer 1">
            <a:extLst>
              <a:ext uri="{FF2B5EF4-FFF2-40B4-BE49-F238E27FC236}">
                <a16:creationId xmlns:a16="http://schemas.microsoft.com/office/drawing/2014/main" id="{D2AA8231-4218-42F6-9E5C-DFE3D73ED970}"/>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a:t>
            </a:fld>
            <a:r>
              <a:rPr lang="en-BE" dirty="0"/>
              <a:t> |</a:t>
            </a:r>
            <a:endParaRPr lang="nl-BE" dirty="0"/>
          </a:p>
        </p:txBody>
      </p:sp>
    </p:spTree>
    <p:extLst>
      <p:ext uri="{BB962C8B-B14F-4D97-AF65-F5344CB8AC3E}">
        <p14:creationId xmlns:p14="http://schemas.microsoft.com/office/powerpoint/2010/main" val="17721365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p:hf hdr="0" dt="0"/>
  <p:txStyles>
    <p:titleStyle>
      <a:lvl1pPr algn="l" defTabSz="914400" rtl="0" eaLnBrk="1" latinLnBrk="0" hangingPunct="1">
        <a:lnSpc>
          <a:spcPct val="90000"/>
        </a:lnSpc>
        <a:spcBef>
          <a:spcPct val="0"/>
        </a:spcBef>
        <a:buNone/>
        <a:defRPr sz="36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1pPr>
      <a:lvl2pPr marL="460800" indent="-228600" algn="l" defTabSz="914400" rtl="0" eaLnBrk="1" latinLnBrk="0" hangingPunct="1">
        <a:lnSpc>
          <a:spcPct val="90000"/>
        </a:lnSpc>
        <a:spcBef>
          <a:spcPts val="500"/>
        </a:spcBef>
        <a:buFont typeface="System Font Regular"/>
        <a:buChar char="-"/>
        <a:defRPr sz="1900" kern="1200">
          <a:solidFill>
            <a:schemeClr val="tx1"/>
          </a:solidFill>
          <a:latin typeface="Source Sans Pro" panose="020B0503030403020204" pitchFamily="34" charset="0"/>
          <a:ea typeface="Source Sans Pro" panose="020B0503030403020204" pitchFamily="34" charset="0"/>
          <a:cs typeface="+mn-cs"/>
        </a:defRPr>
      </a:lvl2pPr>
      <a:lvl3pPr marL="691200" indent="-228600" algn="l" defTabSz="914400" rtl="0" eaLnBrk="1" latinLnBrk="0" hangingPunct="1">
        <a:lnSpc>
          <a:spcPct val="90000"/>
        </a:lnSpc>
        <a:spcBef>
          <a:spcPts val="500"/>
        </a:spcBef>
        <a:buSzPct val="70000"/>
        <a:buFont typeface="Wingdings" pitchFamily="2" charset="2"/>
        <a:buChar char="§"/>
        <a:defRPr sz="1700" kern="1200">
          <a:solidFill>
            <a:schemeClr val="tx1"/>
          </a:solidFill>
          <a:latin typeface="Source Sans Pro" panose="020B0503030403020204" pitchFamily="34" charset="0"/>
          <a:ea typeface="Source Sans Pro" panose="020B0503030403020204" pitchFamily="34" charset="0"/>
          <a:cs typeface="+mn-cs"/>
        </a:defRPr>
      </a:lvl3pPr>
      <a:lvl4pPr marL="921600" indent="-228600" algn="l" defTabSz="914400" rtl="0" eaLnBrk="1" latinLnBrk="0" hangingPunct="1">
        <a:lnSpc>
          <a:spcPct val="90000"/>
        </a:lnSpc>
        <a:spcBef>
          <a:spcPts val="500"/>
        </a:spcBef>
        <a:buFont typeface="System Font Regular"/>
        <a:buChar char="&gt;"/>
        <a:defRPr sz="1500" kern="1200">
          <a:solidFill>
            <a:schemeClr val="tx1"/>
          </a:solidFill>
          <a:latin typeface="Source Sans Pro" panose="020B0503030403020204" pitchFamily="34" charset="0"/>
          <a:ea typeface="Source Sans Pro" panose="020B0503030403020204" pitchFamily="34" charset="0"/>
          <a:cs typeface="+mn-cs"/>
        </a:defRPr>
      </a:lvl4pPr>
      <a:lvl5pPr marL="1152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7E9FA-424F-45CC-BF3E-74BF37BDBEB6}"/>
              </a:ext>
            </a:extLst>
          </p:cNvPr>
          <p:cNvSpPr>
            <a:spLocks noGrp="1"/>
          </p:cNvSpPr>
          <p:nvPr>
            <p:ph type="ctrTitle"/>
          </p:nvPr>
        </p:nvSpPr>
        <p:spPr/>
        <p:txBody>
          <a:bodyPr>
            <a:normAutofit fontScale="90000"/>
          </a:bodyPr>
          <a:lstStyle/>
          <a:p>
            <a:pPr rtl="0"/>
            <a:r>
              <a:rPr lang="en-GB" sz="4400" b="1" dirty="0">
                <a:effectLst/>
                <a:cs typeface="Times New Roman" panose="02020603050405020304" pitchFamily="18" charset="0"/>
              </a:rPr>
              <a:t>The Flemish </a:t>
            </a:r>
            <a:r>
              <a:rPr lang="en-GB" sz="4400" b="1">
                <a:effectLst/>
                <a:cs typeface="Times New Roman" panose="02020603050405020304" pitchFamily="18" charset="0"/>
              </a:rPr>
              <a:t>(Belgian) </a:t>
            </a:r>
            <a:r>
              <a:rPr lang="en-GB" sz="4400" b="1" dirty="0">
                <a:effectLst/>
                <a:cs typeface="Times New Roman" panose="02020603050405020304" pitchFamily="18" charset="0"/>
              </a:rPr>
              <a:t>legal framework </a:t>
            </a:r>
            <a:br>
              <a:rPr lang="en-GB" sz="4400" b="1" dirty="0">
                <a:effectLst/>
                <a:cs typeface="Times New Roman" panose="02020603050405020304" pitchFamily="18" charset="0"/>
              </a:rPr>
            </a:br>
            <a:r>
              <a:rPr lang="en-GB" sz="4400" b="1" dirty="0">
                <a:effectLst/>
                <a:cs typeface="Times New Roman" panose="02020603050405020304" pitchFamily="18" charset="0"/>
              </a:rPr>
              <a:t>on service user participation </a:t>
            </a:r>
            <a:br>
              <a:rPr lang="en-GB" sz="4400" b="1" dirty="0">
                <a:effectLst/>
                <a:cs typeface="Times New Roman" panose="02020603050405020304" pitchFamily="18" charset="0"/>
              </a:rPr>
            </a:br>
            <a:r>
              <a:rPr lang="en-GB" sz="4400" b="1" dirty="0">
                <a:effectLst/>
                <a:cs typeface="Times New Roman" panose="02020603050405020304" pitchFamily="18" charset="0"/>
              </a:rPr>
              <a:t>in the education of social workers</a:t>
            </a:r>
          </a:p>
        </p:txBody>
      </p:sp>
    </p:spTree>
    <p:extLst>
      <p:ext uri="{BB962C8B-B14F-4D97-AF65-F5344CB8AC3E}">
        <p14:creationId xmlns:p14="http://schemas.microsoft.com/office/powerpoint/2010/main" val="36675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30ADA9-ABD3-4A88-82FC-32CC516E1FD6}"/>
              </a:ext>
            </a:extLst>
          </p:cNvPr>
          <p:cNvSpPr>
            <a:spLocks noGrp="1"/>
          </p:cNvSpPr>
          <p:nvPr>
            <p:ph sz="half" idx="2"/>
          </p:nvPr>
        </p:nvSpPr>
        <p:spPr/>
        <p:txBody>
          <a:bodyPr>
            <a:normAutofit/>
          </a:bodyPr>
          <a:lstStyle/>
          <a:p>
            <a:pPr rtl="0"/>
            <a:r>
              <a:rPr lang="en-GB" dirty="0"/>
              <a:t>All important actors of the Flemish welfare work have studied the main strands of social work at the request of the former Flemish Minister for Welfare; </a:t>
            </a:r>
            <a:r>
              <a:rPr lang="en-GB" dirty="0" err="1"/>
              <a:t>a.o.</a:t>
            </a:r>
            <a:r>
              <a:rPr lang="en-GB" dirty="0"/>
              <a:t> all departments</a:t>
            </a:r>
          </a:p>
          <a:p>
            <a:pPr rtl="0"/>
            <a:r>
              <a:rPr lang="en-GB" dirty="0"/>
              <a:t>This results in a final report with five main strands </a:t>
            </a:r>
          </a:p>
          <a:p>
            <a:pPr rtl="0"/>
            <a:r>
              <a:rPr lang="en-GB" dirty="0"/>
              <a:t>The departments get the recommendation to turn these main strands into competences as much as possible, both by theory and practice</a:t>
            </a:r>
          </a:p>
          <a:p>
            <a:pPr rtl="0"/>
            <a:r>
              <a:rPr lang="en-GB" dirty="0"/>
              <a:t>In these main strands, again we find handles to give reasons for the involvement of stakeholders in the programme: local and accessible work, uniting work, taking into account circular processes, politicising work, generalist work</a:t>
            </a:r>
          </a:p>
          <a:p>
            <a:endParaRPr lang="nl-BE" sz="1800" dirty="0"/>
          </a:p>
        </p:txBody>
      </p:sp>
      <p:sp>
        <p:nvSpPr>
          <p:cNvPr id="4" name="Tijdelijke aanduiding voor voettekst 3">
            <a:extLst>
              <a:ext uri="{FF2B5EF4-FFF2-40B4-BE49-F238E27FC236}">
                <a16:creationId xmlns:a16="http://schemas.microsoft.com/office/drawing/2014/main" id="{78DBC87A-F81C-4E55-B0DC-3008618A04B5}"/>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5" name="Titel 4">
            <a:extLst>
              <a:ext uri="{FF2B5EF4-FFF2-40B4-BE49-F238E27FC236}">
                <a16:creationId xmlns:a16="http://schemas.microsoft.com/office/drawing/2014/main" id="{10A62C86-095C-4F22-A1A4-2A2B30843262}"/>
              </a:ext>
            </a:extLst>
          </p:cNvPr>
          <p:cNvSpPr>
            <a:spLocks noGrp="1"/>
          </p:cNvSpPr>
          <p:nvPr>
            <p:ph type="title"/>
          </p:nvPr>
        </p:nvSpPr>
        <p:spPr/>
        <p:txBody>
          <a:bodyPr>
            <a:noAutofit/>
          </a:bodyPr>
          <a:lstStyle/>
          <a:p>
            <a:pPr rtl="0"/>
            <a:r>
              <a:rPr lang="en-GB" sz="2800"/>
              <a:t>The social work conference of 2018 as a milestone</a:t>
            </a:r>
          </a:p>
        </p:txBody>
      </p:sp>
      <p:sp>
        <p:nvSpPr>
          <p:cNvPr id="6" name="Tijdelijke aanduiding voor dianummer 5">
            <a:extLst>
              <a:ext uri="{FF2B5EF4-FFF2-40B4-BE49-F238E27FC236}">
                <a16:creationId xmlns:a16="http://schemas.microsoft.com/office/drawing/2014/main" id="{D23DD810-13D2-440D-9F09-2D32DF199F62}"/>
              </a:ext>
            </a:extLst>
          </p:cNvPr>
          <p:cNvSpPr>
            <a:spLocks noGrp="1"/>
          </p:cNvSpPr>
          <p:nvPr>
            <p:ph type="sldNum" sz="quarter" idx="4"/>
          </p:nvPr>
        </p:nvSpPr>
        <p:spPr/>
        <p:txBody>
          <a:bodyPr/>
          <a:lstStyle/>
          <a:p>
            <a:pPr rtl="0"/>
            <a:fld id="{2F336F00-3AB5-4F03-8B67-1D1AA9B2DC45}" type="slidenum">
              <a:rPr/>
              <a:pPr/>
              <a:t>10</a:t>
            </a:fld>
            <a:r>
              <a:rPr lang="en-GB"/>
              <a:t> |</a:t>
            </a:r>
          </a:p>
        </p:txBody>
      </p:sp>
    </p:spTree>
    <p:extLst>
      <p:ext uri="{BB962C8B-B14F-4D97-AF65-F5344CB8AC3E}">
        <p14:creationId xmlns:p14="http://schemas.microsoft.com/office/powerpoint/2010/main" val="307364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30ADA9-ABD3-4A88-82FC-32CC516E1FD6}"/>
              </a:ext>
            </a:extLst>
          </p:cNvPr>
          <p:cNvSpPr>
            <a:spLocks noGrp="1"/>
          </p:cNvSpPr>
          <p:nvPr>
            <p:ph sz="half" idx="2"/>
          </p:nvPr>
        </p:nvSpPr>
        <p:spPr>
          <a:xfrm>
            <a:off x="1080959" y="1319753"/>
            <a:ext cx="10726726" cy="4546060"/>
          </a:xfrm>
        </p:spPr>
        <p:txBody>
          <a:bodyPr>
            <a:normAutofit lnSpcReduction="10000"/>
          </a:bodyPr>
          <a:lstStyle/>
          <a:p>
            <a:pPr rtl="0"/>
            <a:r>
              <a:rPr lang="en-GB" dirty="0"/>
              <a:t>At the moment, the involvement of stakeholders in the education of social workers is mainly a bottom-up movement in Flanders; several universities of applied sciences are developing good practices that obviously result in learning profits</a:t>
            </a:r>
          </a:p>
          <a:p>
            <a:pPr rtl="0"/>
            <a:r>
              <a:rPr lang="en-GB" dirty="0"/>
              <a:t>That way, the universities of applied sciences correspond with developments in the professional sector, where the service user participation or the appeal to experiential knowledge of service users is a fact in many sectors, and sometimes an obligation from the authorities</a:t>
            </a:r>
          </a:p>
          <a:p>
            <a:pPr rtl="0"/>
            <a:r>
              <a:rPr lang="en-GB" dirty="0"/>
              <a:t>There are no legal frameworks; if a vision text or policy guideline or practical framework (remuneration etc.) exists, then it is on the level of the UAS; a department; or a cluster of departments</a:t>
            </a:r>
          </a:p>
          <a:p>
            <a:pPr rtl="0"/>
            <a:r>
              <a:rPr lang="en-GB" dirty="0"/>
              <a:t>The academic freedom of the universities of applied sciences is an important fact; the authorities are avoiding a lot of regulations. Yet, there is a need for more legal possibilities, for instance relating to the compensation or the (employment) status of users</a:t>
            </a:r>
          </a:p>
          <a:p>
            <a:endParaRPr lang="nl-BE" sz="1800" dirty="0"/>
          </a:p>
        </p:txBody>
      </p:sp>
      <p:sp>
        <p:nvSpPr>
          <p:cNvPr id="4" name="Tijdelijke aanduiding voor voettekst 3">
            <a:extLst>
              <a:ext uri="{FF2B5EF4-FFF2-40B4-BE49-F238E27FC236}">
                <a16:creationId xmlns:a16="http://schemas.microsoft.com/office/drawing/2014/main" id="{78DBC87A-F81C-4E55-B0DC-3008618A04B5}"/>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5" name="Titel 4">
            <a:extLst>
              <a:ext uri="{FF2B5EF4-FFF2-40B4-BE49-F238E27FC236}">
                <a16:creationId xmlns:a16="http://schemas.microsoft.com/office/drawing/2014/main" id="{10A62C86-095C-4F22-A1A4-2A2B30843262}"/>
              </a:ext>
            </a:extLst>
          </p:cNvPr>
          <p:cNvSpPr>
            <a:spLocks noGrp="1"/>
          </p:cNvSpPr>
          <p:nvPr>
            <p:ph type="title"/>
          </p:nvPr>
        </p:nvSpPr>
        <p:spPr/>
        <p:txBody>
          <a:bodyPr>
            <a:noAutofit/>
          </a:bodyPr>
          <a:lstStyle/>
          <a:p>
            <a:pPr rtl="0"/>
            <a:r>
              <a:rPr lang="en-GB" sz="2800"/>
              <a:t>Conclusion</a:t>
            </a:r>
          </a:p>
        </p:txBody>
      </p:sp>
      <p:sp>
        <p:nvSpPr>
          <p:cNvPr id="6" name="Tijdelijke aanduiding voor dianummer 5">
            <a:extLst>
              <a:ext uri="{FF2B5EF4-FFF2-40B4-BE49-F238E27FC236}">
                <a16:creationId xmlns:a16="http://schemas.microsoft.com/office/drawing/2014/main" id="{D23DD810-13D2-440D-9F09-2D32DF199F62}"/>
              </a:ext>
            </a:extLst>
          </p:cNvPr>
          <p:cNvSpPr>
            <a:spLocks noGrp="1"/>
          </p:cNvSpPr>
          <p:nvPr>
            <p:ph type="sldNum" sz="quarter" idx="4"/>
          </p:nvPr>
        </p:nvSpPr>
        <p:spPr/>
        <p:txBody>
          <a:bodyPr/>
          <a:lstStyle/>
          <a:p>
            <a:pPr rtl="0"/>
            <a:fld id="{2F336F00-3AB5-4F03-8B67-1D1AA9B2DC45}" type="slidenum">
              <a:rPr/>
              <a:pPr/>
              <a:t>11</a:t>
            </a:fld>
            <a:r>
              <a:rPr lang="en-GB"/>
              <a:t> |</a:t>
            </a:r>
          </a:p>
        </p:txBody>
      </p:sp>
    </p:spTree>
    <p:extLst>
      <p:ext uri="{BB962C8B-B14F-4D97-AF65-F5344CB8AC3E}">
        <p14:creationId xmlns:p14="http://schemas.microsoft.com/office/powerpoint/2010/main" val="336932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F5A567EF-C9D7-4284-AD16-3972264446A9}"/>
              </a:ext>
            </a:extLst>
          </p:cNvPr>
          <p:cNvSpPr>
            <a:spLocks noGrp="1"/>
          </p:cNvSpPr>
          <p:nvPr>
            <p:ph sz="half" idx="2"/>
          </p:nvPr>
        </p:nvSpPr>
        <p:spPr>
          <a:xfrm>
            <a:off x="1080959" y="1206631"/>
            <a:ext cx="10726726" cy="4659182"/>
          </a:xfrm>
        </p:spPr>
        <p:txBody>
          <a:bodyPr>
            <a:normAutofit fontScale="92500"/>
          </a:bodyPr>
          <a:lstStyle/>
          <a:p>
            <a:pPr marL="342900" lvl="0" indent="-342900" rtl="0">
              <a:lnSpc>
                <a:spcPct val="150000"/>
              </a:lnSpc>
              <a:buFont typeface="+mj-lt"/>
              <a:buAutoNum type="arabicPeriod"/>
            </a:pPr>
            <a:r>
              <a:rPr lang="en-GB" sz="2400" dirty="0">
                <a:effectLst/>
              </a:rPr>
              <a:t>Pedagogical-didactic freedom and quality assurance in higher education.</a:t>
            </a:r>
          </a:p>
          <a:p>
            <a:pPr marL="342900" lvl="0" indent="-342900" rtl="0">
              <a:lnSpc>
                <a:spcPct val="150000"/>
              </a:lnSpc>
              <a:buFont typeface="+mj-lt"/>
              <a:buAutoNum type="arabicPeriod"/>
            </a:pPr>
            <a:r>
              <a:rPr lang="en-GB" sz="2400" dirty="0">
                <a:effectLst/>
              </a:rPr>
              <a:t>User participation in the professional sector: ranging from trend over quality requirement up to obligation.</a:t>
            </a:r>
          </a:p>
          <a:p>
            <a:pPr marL="342900" lvl="0" indent="-342900" rtl="0">
              <a:lnSpc>
                <a:spcPct val="150000"/>
              </a:lnSpc>
              <a:buFont typeface="+mj-lt"/>
              <a:buAutoNum type="arabicPeriod"/>
            </a:pPr>
            <a:r>
              <a:rPr lang="en-GB" sz="2400" dirty="0">
                <a:effectLst/>
              </a:rPr>
              <a:t>Experiential knowledge and experience-based expertise as a special form of user participation.</a:t>
            </a:r>
          </a:p>
          <a:p>
            <a:pPr marL="342900" lvl="0" indent="-342900" rtl="0">
              <a:lnSpc>
                <a:spcPct val="150000"/>
              </a:lnSpc>
              <a:buFont typeface="+mj-lt"/>
              <a:buAutoNum type="arabicPeriod"/>
            </a:pPr>
            <a:r>
              <a:rPr lang="en-GB" sz="2400" dirty="0">
                <a:effectLst/>
              </a:rPr>
              <a:t>The social work conference of 2018 as a milestone.</a:t>
            </a:r>
          </a:p>
          <a:p>
            <a:pPr marL="342900" lvl="0" indent="-342900" rtl="0">
              <a:lnSpc>
                <a:spcPct val="150000"/>
              </a:lnSpc>
              <a:buFont typeface="+mj-lt"/>
              <a:buAutoNum type="arabicPeriod"/>
            </a:pPr>
            <a:r>
              <a:rPr lang="en-GB" sz="2400" dirty="0">
                <a:effectLst/>
              </a:rPr>
              <a:t>User participation in the Social Work programmes in Flanders: a lot of unexplored territory.</a:t>
            </a:r>
          </a:p>
          <a:p>
            <a:endParaRPr lang="nl-BE" dirty="0"/>
          </a:p>
        </p:txBody>
      </p:sp>
      <p:sp>
        <p:nvSpPr>
          <p:cNvPr id="2" name="Titel 1">
            <a:extLst>
              <a:ext uri="{FF2B5EF4-FFF2-40B4-BE49-F238E27FC236}">
                <a16:creationId xmlns:a16="http://schemas.microsoft.com/office/drawing/2014/main" id="{AEA0D4A1-9D7B-4808-B1FC-4054E10F5CDB}"/>
              </a:ext>
            </a:extLst>
          </p:cNvPr>
          <p:cNvSpPr>
            <a:spLocks noGrp="1"/>
          </p:cNvSpPr>
          <p:nvPr>
            <p:ph type="title"/>
          </p:nvPr>
        </p:nvSpPr>
        <p:spPr/>
        <p:txBody>
          <a:bodyPr>
            <a:normAutofit/>
          </a:bodyPr>
          <a:lstStyle/>
          <a:p>
            <a:pPr rtl="0"/>
            <a:r>
              <a:rPr lang="en-GB" sz="2800"/>
              <a:t>Content</a:t>
            </a:r>
          </a:p>
        </p:txBody>
      </p:sp>
    </p:spTree>
    <p:extLst>
      <p:ext uri="{BB962C8B-B14F-4D97-AF65-F5344CB8AC3E}">
        <p14:creationId xmlns:p14="http://schemas.microsoft.com/office/powerpoint/2010/main" val="347506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7FD067-0FBD-4093-B607-235E0F029EB8}"/>
              </a:ext>
            </a:extLst>
          </p:cNvPr>
          <p:cNvSpPr>
            <a:spLocks noGrp="1"/>
          </p:cNvSpPr>
          <p:nvPr>
            <p:ph sz="half" idx="2"/>
          </p:nvPr>
        </p:nvSpPr>
        <p:spPr/>
        <p:txBody>
          <a:bodyPr>
            <a:normAutofit lnSpcReduction="10000"/>
          </a:bodyPr>
          <a:lstStyle/>
          <a:p>
            <a:pPr rtl="0"/>
            <a:r>
              <a:rPr lang="en-GB" sz="2400" dirty="0"/>
              <a:t>Higher education: a Flemish competence</a:t>
            </a:r>
          </a:p>
          <a:p>
            <a:pPr rtl="0"/>
            <a:r>
              <a:rPr lang="en-GB" sz="2400" dirty="0"/>
              <a:t>Academic freedom</a:t>
            </a:r>
          </a:p>
          <a:p>
            <a:pPr rtl="0"/>
            <a:r>
              <a:rPr lang="en-GB" sz="2400" dirty="0"/>
              <a:t>Quality control: self-assessment and evaluation by colleagues</a:t>
            </a:r>
          </a:p>
          <a:p>
            <a:pPr rtl="0"/>
            <a:r>
              <a:rPr lang="en-GB" sz="2400" dirty="0"/>
              <a:t>Elements of quality:</a:t>
            </a:r>
          </a:p>
          <a:p>
            <a:pPr marL="232200" lvl="1" indent="0" rtl="0">
              <a:buNone/>
            </a:pPr>
            <a:r>
              <a:rPr lang="en-GB" sz="2400" dirty="0"/>
              <a:t>- learning outcomes</a:t>
            </a:r>
          </a:p>
          <a:p>
            <a:pPr marL="232200" lvl="1" indent="0" rtl="0">
              <a:buNone/>
            </a:pPr>
            <a:r>
              <a:rPr lang="en-GB" sz="2400" dirty="0"/>
              <a:t>- adjusted to evolutions and developments in the professional sector</a:t>
            </a:r>
          </a:p>
          <a:p>
            <a:pPr marL="232200" lvl="1" indent="0" rtl="0">
              <a:buNone/>
            </a:pPr>
            <a:r>
              <a:rPr lang="en-GB" sz="2400" dirty="0"/>
              <a:t>(</a:t>
            </a:r>
            <a:r>
              <a:rPr lang="en-GB" dirty="0"/>
              <a:t>additionally also transparency towards and participation of students, accessible information, etc.)</a:t>
            </a:r>
          </a:p>
          <a:p>
            <a:pPr marL="232200" lvl="1" indent="0">
              <a:buNone/>
            </a:pPr>
            <a:endParaRPr lang="nl-BE" sz="2000" dirty="0"/>
          </a:p>
          <a:p>
            <a:pPr marL="2743200" lvl="6" indent="0" rtl="0">
              <a:buNone/>
            </a:pPr>
            <a:r>
              <a:rPr lang="en-GB" sz="1900" i="1" dirty="0">
                <a:latin typeface="Source Sans Pro" panose="020B0503030403020204" pitchFamily="34" charset="0"/>
                <a:ea typeface="Source Sans Pro" panose="020B0503030403020204" pitchFamily="34" charset="0"/>
              </a:rPr>
              <a:t>(last quality report: November 2012: recent good practices concerning service user participation may not yet be included; focus on practice is important)</a:t>
            </a:r>
          </a:p>
        </p:txBody>
      </p:sp>
      <p:sp>
        <p:nvSpPr>
          <p:cNvPr id="4" name="Tijdelijke aanduiding voor voettekst 3">
            <a:extLst>
              <a:ext uri="{FF2B5EF4-FFF2-40B4-BE49-F238E27FC236}">
                <a16:creationId xmlns:a16="http://schemas.microsoft.com/office/drawing/2014/main" id="{41D6A18C-6205-4AB2-AEA2-EC6EEF921AB7}"/>
              </a:ext>
            </a:extLst>
          </p:cNvPr>
          <p:cNvSpPr>
            <a:spLocks noGrp="1"/>
          </p:cNvSpPr>
          <p:nvPr>
            <p:ph type="ftr" sz="quarter" idx="11"/>
          </p:nvPr>
        </p:nvSpPr>
        <p:spPr/>
        <p:txBody>
          <a:bodyPr/>
          <a:lstStyle/>
          <a:p>
            <a:r>
              <a:rPr lang="nl-BE" dirty="0"/>
              <a:t>2021 Erasmus+ project S.W.E.E.T.</a:t>
            </a:r>
            <a:endParaRPr lang="en-BE" dirty="0"/>
          </a:p>
        </p:txBody>
      </p:sp>
      <p:sp>
        <p:nvSpPr>
          <p:cNvPr id="5" name="Titel 4">
            <a:extLst>
              <a:ext uri="{FF2B5EF4-FFF2-40B4-BE49-F238E27FC236}">
                <a16:creationId xmlns:a16="http://schemas.microsoft.com/office/drawing/2014/main" id="{AFD30AA4-6366-4336-BE3B-6D72A17E0378}"/>
              </a:ext>
            </a:extLst>
          </p:cNvPr>
          <p:cNvSpPr>
            <a:spLocks noGrp="1"/>
          </p:cNvSpPr>
          <p:nvPr>
            <p:ph type="title"/>
          </p:nvPr>
        </p:nvSpPr>
        <p:spPr>
          <a:xfrm>
            <a:off x="1080958" y="534367"/>
            <a:ext cx="10726727" cy="1492396"/>
          </a:xfrm>
        </p:spPr>
        <p:txBody>
          <a:bodyPr>
            <a:normAutofit fontScale="90000"/>
          </a:bodyPr>
          <a:lstStyle/>
          <a:p>
            <a:pPr marL="342900" lvl="0" indent="-342900" rtl="0">
              <a:lnSpc>
                <a:spcPct val="150000"/>
              </a:lnSpc>
            </a:pPr>
            <a:r>
              <a:rPr lang="en-GB" sz="3600" dirty="0">
                <a:effectLst/>
                <a:latin typeface="Times New Roman" panose="02020603050405020304" pitchFamily="18" charset="0"/>
                <a:ea typeface="Times New Roman" panose="02020603050405020304" pitchFamily="18" charset="0"/>
              </a:rPr>
              <a:t>1. </a:t>
            </a:r>
            <a:r>
              <a:rPr lang="en-GB" sz="3100" dirty="0">
                <a:effectLst/>
              </a:rPr>
              <a:t>Pedagogical-didactic freedom and quality assurance in higher education</a:t>
            </a:r>
          </a:p>
        </p:txBody>
      </p:sp>
      <p:sp>
        <p:nvSpPr>
          <p:cNvPr id="6" name="Tijdelijke aanduiding voor dianummer 5">
            <a:extLst>
              <a:ext uri="{FF2B5EF4-FFF2-40B4-BE49-F238E27FC236}">
                <a16:creationId xmlns:a16="http://schemas.microsoft.com/office/drawing/2014/main" id="{2CE77B71-5D1F-492F-B3CA-167F7549A902}"/>
              </a:ext>
            </a:extLst>
          </p:cNvPr>
          <p:cNvSpPr>
            <a:spLocks noGrp="1"/>
          </p:cNvSpPr>
          <p:nvPr>
            <p:ph type="sldNum" sz="quarter" idx="4"/>
          </p:nvPr>
        </p:nvSpPr>
        <p:spPr/>
        <p:txBody>
          <a:bodyPr/>
          <a:lstStyle/>
          <a:p>
            <a:pPr rtl="0"/>
            <a:fld id="{2F336F00-3AB5-4F03-8B67-1D1AA9B2DC45}" type="slidenum">
              <a:rPr/>
              <a:pPr/>
              <a:t>3</a:t>
            </a:fld>
            <a:r>
              <a:rPr lang="en-GB"/>
              <a:t> |</a:t>
            </a:r>
          </a:p>
        </p:txBody>
      </p:sp>
    </p:spTree>
    <p:extLst>
      <p:ext uri="{BB962C8B-B14F-4D97-AF65-F5344CB8AC3E}">
        <p14:creationId xmlns:p14="http://schemas.microsoft.com/office/powerpoint/2010/main" val="148236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6848F4-1BB2-4317-9118-FE25F2A590C2}"/>
              </a:ext>
            </a:extLst>
          </p:cNvPr>
          <p:cNvSpPr>
            <a:spLocks noGrp="1"/>
          </p:cNvSpPr>
          <p:nvPr>
            <p:ph type="body" idx="1"/>
          </p:nvPr>
        </p:nvSpPr>
        <p:spPr/>
        <p:txBody>
          <a:bodyPr/>
          <a:lstStyle/>
          <a:p>
            <a:pPr rtl="0"/>
            <a:r>
              <a:rPr lang="en-GB" sz="2400"/>
              <a:t>Discipline-specific and programme-specific learning outcomes</a:t>
            </a:r>
          </a:p>
        </p:txBody>
      </p:sp>
      <p:sp>
        <p:nvSpPr>
          <p:cNvPr id="3" name="Tijdelijke aanduiding voor inhoud 2">
            <a:extLst>
              <a:ext uri="{FF2B5EF4-FFF2-40B4-BE49-F238E27FC236}">
                <a16:creationId xmlns:a16="http://schemas.microsoft.com/office/drawing/2014/main" id="{0940DAFA-F2FB-4534-9273-EEF82ABE5266}"/>
              </a:ext>
            </a:extLst>
          </p:cNvPr>
          <p:cNvSpPr>
            <a:spLocks noGrp="1"/>
          </p:cNvSpPr>
          <p:nvPr>
            <p:ph sz="half" idx="2"/>
          </p:nvPr>
        </p:nvSpPr>
        <p:spPr/>
        <p:txBody>
          <a:bodyPr>
            <a:normAutofit fontScale="25000" lnSpcReduction="20000"/>
          </a:bodyPr>
          <a:lstStyle/>
          <a:p>
            <a:pPr marL="0" indent="0" rtl="0">
              <a:lnSpc>
                <a:spcPct val="120000"/>
              </a:lnSpc>
              <a:spcAft>
                <a:spcPts val="400"/>
              </a:spcAft>
              <a:buNone/>
            </a:pPr>
            <a:r>
              <a:rPr lang="en-GB" sz="8800" dirty="0">
                <a:effectLst/>
                <a:cs typeface="Times New Roman" panose="02020603050405020304" pitchFamily="18" charset="0"/>
              </a:rPr>
              <a:t>Discipline-specific learning outcomes: agreement between all </a:t>
            </a:r>
            <a:r>
              <a:rPr lang="en-GB" sz="8800" dirty="0">
                <a:effectLst/>
              </a:rPr>
              <a:t>Flemish Social Work bachelor programmes; every UAS translates these into programme-specific learning outcomes. In the Bachelor of Social Work at Artevelde UAS:</a:t>
            </a:r>
          </a:p>
          <a:p>
            <a:pPr marL="0" indent="0" rtl="0">
              <a:lnSpc>
                <a:spcPct val="120000"/>
              </a:lnSpc>
              <a:spcBef>
                <a:spcPts val="0"/>
              </a:spcBef>
              <a:spcAft>
                <a:spcPts val="400"/>
              </a:spcAft>
              <a:buNone/>
            </a:pPr>
            <a:r>
              <a:rPr lang="en-GB" sz="8800" dirty="0">
                <a:effectLst/>
                <a:cs typeface="Times New Roman" panose="02020603050405020304" pitchFamily="18" charset="0"/>
              </a:rPr>
              <a:t>The professional Bachelor of Social Work</a:t>
            </a:r>
          </a:p>
          <a:p>
            <a:pPr rtl="0">
              <a:lnSpc>
                <a:spcPct val="120000"/>
              </a:lnSpc>
              <a:spcBef>
                <a:spcPts val="0"/>
              </a:spcBef>
              <a:spcAft>
                <a:spcPts val="400"/>
              </a:spcAft>
            </a:pPr>
            <a:r>
              <a:rPr lang="en-GB" sz="8800" dirty="0">
                <a:effectLst/>
                <a:cs typeface="Times New Roman" panose="02020603050405020304" pitchFamily="18" charset="0"/>
              </a:rPr>
              <a:t>enhances stakeholders</a:t>
            </a:r>
          </a:p>
          <a:p>
            <a:pPr rtl="0">
              <a:lnSpc>
                <a:spcPct val="120000"/>
              </a:lnSpc>
              <a:spcBef>
                <a:spcPts val="0"/>
              </a:spcBef>
              <a:spcAft>
                <a:spcPts val="400"/>
              </a:spcAft>
            </a:pPr>
            <a:r>
              <a:rPr lang="en-GB" sz="8800" dirty="0">
                <a:effectLst/>
                <a:cs typeface="Times New Roman" panose="02020603050405020304" pitchFamily="18" charset="0"/>
              </a:rPr>
              <a:t>activates (fundamental) (social) rights</a:t>
            </a:r>
          </a:p>
          <a:p>
            <a:pPr rtl="0">
              <a:lnSpc>
                <a:spcPct val="120000"/>
              </a:lnSpc>
              <a:spcBef>
                <a:spcPts val="0"/>
              </a:spcBef>
              <a:spcAft>
                <a:spcPts val="400"/>
              </a:spcAft>
            </a:pPr>
            <a:r>
              <a:rPr lang="en-GB" sz="8800" dirty="0">
                <a:effectLst/>
                <a:cs typeface="Times New Roman" panose="02020603050405020304" pitchFamily="18" charset="0"/>
              </a:rPr>
              <a:t>is focussed on policy</a:t>
            </a:r>
          </a:p>
          <a:p>
            <a:pPr rtl="0">
              <a:lnSpc>
                <a:spcPct val="120000"/>
              </a:lnSpc>
              <a:spcBef>
                <a:spcPts val="0"/>
              </a:spcBef>
              <a:spcAft>
                <a:spcPts val="400"/>
              </a:spcAft>
            </a:pPr>
            <a:r>
              <a:rPr lang="en-GB" sz="8800" dirty="0">
                <a:effectLst/>
                <a:cs typeface="Times New Roman" panose="02020603050405020304" pitchFamily="18" charset="0"/>
              </a:rPr>
              <a:t>considers the organisation when acting</a:t>
            </a:r>
          </a:p>
          <a:p>
            <a:pPr rtl="0">
              <a:lnSpc>
                <a:spcPct val="120000"/>
              </a:lnSpc>
              <a:spcBef>
                <a:spcPts val="0"/>
              </a:spcBef>
              <a:spcAft>
                <a:spcPts val="400"/>
              </a:spcAft>
            </a:pPr>
            <a:r>
              <a:rPr lang="en-GB" sz="8800" dirty="0">
                <a:effectLst/>
                <a:cs typeface="Times New Roman" panose="02020603050405020304" pitchFamily="18" charset="0"/>
              </a:rPr>
              <a:t>is professional in their conduct</a:t>
            </a:r>
          </a:p>
          <a:p>
            <a:pPr rtl="0">
              <a:lnSpc>
                <a:spcPct val="120000"/>
              </a:lnSpc>
              <a:spcBef>
                <a:spcPts val="0"/>
              </a:spcBef>
              <a:spcAft>
                <a:spcPts val="400"/>
              </a:spcAft>
            </a:pPr>
            <a:r>
              <a:rPr lang="en-GB" sz="8800" dirty="0">
                <a:effectLst/>
                <a:cs typeface="Times New Roman" panose="02020603050405020304" pitchFamily="18" charset="0"/>
              </a:rPr>
              <a:t>develops a professional identity</a:t>
            </a:r>
          </a:p>
          <a:p>
            <a:endParaRPr lang="nl-BE" dirty="0"/>
          </a:p>
        </p:txBody>
      </p:sp>
      <p:sp>
        <p:nvSpPr>
          <p:cNvPr id="4" name="Tijdelijke aanduiding voor voettekst 3">
            <a:extLst>
              <a:ext uri="{FF2B5EF4-FFF2-40B4-BE49-F238E27FC236}">
                <a16:creationId xmlns:a16="http://schemas.microsoft.com/office/drawing/2014/main" id="{D15F85FC-8C60-4E62-B515-5CF1779FBB08}"/>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6" name="Tijdelijke aanduiding voor dianummer 5">
            <a:extLst>
              <a:ext uri="{FF2B5EF4-FFF2-40B4-BE49-F238E27FC236}">
                <a16:creationId xmlns:a16="http://schemas.microsoft.com/office/drawing/2014/main" id="{6ACD6F9F-3A9F-4F8B-9E26-82B4C904AF98}"/>
              </a:ext>
            </a:extLst>
          </p:cNvPr>
          <p:cNvSpPr>
            <a:spLocks noGrp="1"/>
          </p:cNvSpPr>
          <p:nvPr>
            <p:ph type="sldNum" sz="quarter" idx="4"/>
          </p:nvPr>
        </p:nvSpPr>
        <p:spPr/>
        <p:txBody>
          <a:bodyPr/>
          <a:lstStyle/>
          <a:p>
            <a:pPr rtl="0"/>
            <a:fld id="{2F336F00-3AB5-4F03-8B67-1D1AA9B2DC45}" type="slidenum">
              <a:rPr/>
              <a:pPr/>
              <a:t>4</a:t>
            </a:fld>
            <a:r>
              <a:rPr lang="en-GB"/>
              <a:t> |</a:t>
            </a:r>
          </a:p>
        </p:txBody>
      </p:sp>
    </p:spTree>
    <p:extLst>
      <p:ext uri="{BB962C8B-B14F-4D97-AF65-F5344CB8AC3E}">
        <p14:creationId xmlns:p14="http://schemas.microsoft.com/office/powerpoint/2010/main" val="340297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40DAFA-F2FB-4534-9273-EEF82ABE5266}"/>
              </a:ext>
            </a:extLst>
          </p:cNvPr>
          <p:cNvSpPr>
            <a:spLocks noGrp="1"/>
          </p:cNvSpPr>
          <p:nvPr>
            <p:ph sz="half" idx="2"/>
          </p:nvPr>
        </p:nvSpPr>
        <p:spPr>
          <a:xfrm>
            <a:off x="1080959" y="518474"/>
            <a:ext cx="10726726" cy="5347339"/>
          </a:xfrm>
        </p:spPr>
        <p:txBody>
          <a:bodyPr>
            <a:normAutofit/>
          </a:bodyPr>
          <a:lstStyle/>
          <a:p>
            <a:pPr marL="0" indent="0" rtl="0">
              <a:lnSpc>
                <a:spcPct val="120000"/>
              </a:lnSpc>
              <a:spcAft>
                <a:spcPts val="400"/>
              </a:spcAft>
              <a:buNone/>
            </a:pPr>
            <a:r>
              <a:rPr lang="en-GB" dirty="0">
                <a:effectLst/>
                <a:cs typeface="Times New Roman" panose="02020603050405020304" pitchFamily="18" charset="0"/>
              </a:rPr>
              <a:t>In both discipline-specific and programme learning outcomes, it can be noticed how important it is</a:t>
            </a:r>
          </a:p>
          <a:p>
            <a:pPr rtl="0">
              <a:lnSpc>
                <a:spcPct val="120000"/>
              </a:lnSpc>
              <a:spcAft>
                <a:spcPts val="400"/>
              </a:spcAft>
            </a:pPr>
            <a:r>
              <a:rPr lang="en-GB" dirty="0">
                <a:cs typeface="Times New Roman" panose="02020603050405020304" pitchFamily="18" charset="0"/>
              </a:rPr>
              <a:t>to relate to the environment of stakeholders</a:t>
            </a:r>
          </a:p>
          <a:p>
            <a:pPr rtl="0">
              <a:lnSpc>
                <a:spcPct val="120000"/>
              </a:lnSpc>
              <a:spcAft>
                <a:spcPts val="400"/>
              </a:spcAft>
            </a:pPr>
            <a:r>
              <a:rPr lang="en-GB" dirty="0">
                <a:cs typeface="Times New Roman" panose="02020603050405020304" pitchFamily="18" charset="0"/>
              </a:rPr>
              <a:t>to have a</a:t>
            </a:r>
            <a:r>
              <a:rPr lang="en-GB" dirty="0">
                <a:effectLst/>
                <a:cs typeface="Times New Roman" panose="02020603050405020304" pitchFamily="18" charset="0"/>
              </a:rPr>
              <a:t> dialogue with the stakeholders in all kinds of cyclical processes of assistance and services, or training and development</a:t>
            </a:r>
          </a:p>
          <a:p>
            <a:pPr rtl="0">
              <a:lnSpc>
                <a:spcPct val="120000"/>
              </a:lnSpc>
              <a:spcAft>
                <a:spcPts val="400"/>
              </a:spcAft>
            </a:pPr>
            <a:r>
              <a:rPr lang="en-GB" dirty="0">
                <a:cs typeface="Times New Roman" panose="02020603050405020304" pitchFamily="18" charset="0"/>
              </a:rPr>
              <a:t>to have a </a:t>
            </a:r>
            <a:r>
              <a:rPr lang="en-GB" dirty="0">
                <a:effectLst/>
                <a:cs typeface="Times New Roman" panose="02020603050405020304" pitchFamily="18" charset="0"/>
              </a:rPr>
              <a:t>dialogue with the stakeholders to send policy signals</a:t>
            </a:r>
          </a:p>
          <a:p>
            <a:endParaRPr lang="nl-BE" sz="1800" dirty="0"/>
          </a:p>
          <a:p>
            <a:pPr marL="0" indent="0" rtl="0">
              <a:lnSpc>
                <a:spcPct val="150000"/>
              </a:lnSpc>
              <a:spcBef>
                <a:spcPts val="0"/>
              </a:spcBef>
              <a:spcAft>
                <a:spcPts val="600"/>
              </a:spcAft>
              <a:buNone/>
            </a:pPr>
            <a:r>
              <a:rPr lang="en-GB" sz="1800" i="1" dirty="0"/>
              <a:t>To learn this as future social workers, we think it is very interesting to get many learning opportunities to get acquainted with the world of diverse stakeholders, to practice skills, to learn about the view on social problems and the developed policy of various stakeholders ... but there are no guidelines to actively involve stakeholders in the programme for this purpose.</a:t>
            </a:r>
          </a:p>
          <a:p>
            <a:pPr marL="0" indent="0">
              <a:lnSpc>
                <a:spcPct val="150000"/>
              </a:lnSpc>
              <a:spcBef>
                <a:spcPts val="0"/>
              </a:spcBef>
              <a:spcAft>
                <a:spcPts val="600"/>
              </a:spcAft>
              <a:buNone/>
            </a:pPr>
            <a:endParaRPr lang="nl-BE" sz="1800" i="1" dirty="0"/>
          </a:p>
        </p:txBody>
      </p:sp>
      <p:sp>
        <p:nvSpPr>
          <p:cNvPr id="4" name="Tijdelijke aanduiding voor voettekst 3">
            <a:extLst>
              <a:ext uri="{FF2B5EF4-FFF2-40B4-BE49-F238E27FC236}">
                <a16:creationId xmlns:a16="http://schemas.microsoft.com/office/drawing/2014/main" id="{D15F85FC-8C60-4E62-B515-5CF1779FBB08}"/>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6" name="Tijdelijke aanduiding voor dianummer 5">
            <a:extLst>
              <a:ext uri="{FF2B5EF4-FFF2-40B4-BE49-F238E27FC236}">
                <a16:creationId xmlns:a16="http://schemas.microsoft.com/office/drawing/2014/main" id="{6ACD6F9F-3A9F-4F8B-9E26-82B4C904AF98}"/>
              </a:ext>
            </a:extLst>
          </p:cNvPr>
          <p:cNvSpPr>
            <a:spLocks noGrp="1"/>
          </p:cNvSpPr>
          <p:nvPr>
            <p:ph type="sldNum" sz="quarter" idx="4"/>
          </p:nvPr>
        </p:nvSpPr>
        <p:spPr/>
        <p:txBody>
          <a:bodyPr/>
          <a:lstStyle/>
          <a:p>
            <a:pPr rtl="0"/>
            <a:fld id="{2F336F00-3AB5-4F03-8B67-1D1AA9B2DC45}" type="slidenum">
              <a:rPr/>
              <a:pPr/>
              <a:t>5</a:t>
            </a:fld>
            <a:r>
              <a:rPr lang="en-GB"/>
              <a:t> |</a:t>
            </a:r>
          </a:p>
        </p:txBody>
      </p:sp>
    </p:spTree>
    <p:extLst>
      <p:ext uri="{BB962C8B-B14F-4D97-AF65-F5344CB8AC3E}">
        <p14:creationId xmlns:p14="http://schemas.microsoft.com/office/powerpoint/2010/main" val="64318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40DAFA-F2FB-4534-9273-EEF82ABE5266}"/>
              </a:ext>
            </a:extLst>
          </p:cNvPr>
          <p:cNvSpPr>
            <a:spLocks noGrp="1"/>
          </p:cNvSpPr>
          <p:nvPr>
            <p:ph sz="half" idx="2"/>
          </p:nvPr>
        </p:nvSpPr>
        <p:spPr>
          <a:xfrm>
            <a:off x="1080959" y="518474"/>
            <a:ext cx="10726726" cy="5347339"/>
          </a:xfrm>
        </p:spPr>
        <p:txBody>
          <a:bodyPr>
            <a:normAutofit/>
          </a:bodyPr>
          <a:lstStyle/>
          <a:p>
            <a:pPr marL="0" indent="0">
              <a:lnSpc>
                <a:spcPct val="150000"/>
              </a:lnSpc>
              <a:spcBef>
                <a:spcPts val="0"/>
              </a:spcBef>
              <a:spcAft>
                <a:spcPts val="600"/>
              </a:spcAft>
              <a:buNone/>
            </a:pPr>
            <a:endParaRPr lang="nl-NL" sz="1800" dirty="0"/>
          </a:p>
          <a:p>
            <a:pPr marL="0" indent="0">
              <a:lnSpc>
                <a:spcPct val="150000"/>
              </a:lnSpc>
              <a:spcBef>
                <a:spcPts val="0"/>
              </a:spcBef>
              <a:spcAft>
                <a:spcPts val="600"/>
              </a:spcAft>
              <a:buNone/>
            </a:pPr>
            <a:endParaRPr lang="nl-NL" sz="1800" dirty="0"/>
          </a:p>
          <a:p>
            <a:pPr marL="0" indent="0" rtl="0">
              <a:lnSpc>
                <a:spcPct val="150000"/>
              </a:lnSpc>
              <a:spcBef>
                <a:spcPts val="0"/>
              </a:spcBef>
              <a:spcAft>
                <a:spcPts val="600"/>
              </a:spcAft>
              <a:buNone/>
            </a:pPr>
            <a:r>
              <a:rPr lang="en-GB"/>
              <a:t>On the level of Artevelde UAS: for all study programmes:</a:t>
            </a:r>
          </a:p>
          <a:p>
            <a:pPr rtl="0">
              <a:lnSpc>
                <a:spcPct val="150000"/>
              </a:lnSpc>
              <a:spcBef>
                <a:spcPts val="0"/>
              </a:spcBef>
              <a:spcAft>
                <a:spcPts val="600"/>
              </a:spcAft>
              <a:buFontTx/>
              <a:buChar char="-"/>
            </a:pPr>
            <a:r>
              <a:rPr lang="en-GB"/>
              <a:t>Important: tailoring study programmes to developments in the professional sector</a:t>
            </a:r>
          </a:p>
          <a:p>
            <a:pPr rtl="0">
              <a:lnSpc>
                <a:spcPct val="150000"/>
              </a:lnSpc>
              <a:spcBef>
                <a:spcPts val="0"/>
              </a:spcBef>
              <a:spcAft>
                <a:spcPts val="600"/>
              </a:spcAft>
              <a:buFontTx/>
              <a:buChar char="-"/>
            </a:pPr>
            <a:r>
              <a:rPr lang="en-GB"/>
              <a:t>Important: dealing with increasing diversity</a:t>
            </a:r>
          </a:p>
          <a:p>
            <a:pPr>
              <a:lnSpc>
                <a:spcPct val="150000"/>
              </a:lnSpc>
              <a:spcBef>
                <a:spcPts val="0"/>
              </a:spcBef>
              <a:spcAft>
                <a:spcPts val="600"/>
              </a:spcAft>
              <a:buFontTx/>
              <a:buChar char="-"/>
            </a:pPr>
            <a:endParaRPr lang="nl-NL" sz="1800" dirty="0"/>
          </a:p>
          <a:p>
            <a:pPr marL="232200" lvl="1" indent="0" rtl="0">
              <a:lnSpc>
                <a:spcPct val="150000"/>
              </a:lnSpc>
              <a:spcBef>
                <a:spcPts val="0"/>
              </a:spcBef>
              <a:spcAft>
                <a:spcPts val="600"/>
              </a:spcAft>
              <a:buNone/>
            </a:pPr>
            <a:r>
              <a:rPr lang="en-GB" sz="1800" i="1"/>
              <a:t>Again: no clear guideline or obligation to involve stakeholders in the programmes, yet two motivation grounds!</a:t>
            </a:r>
          </a:p>
        </p:txBody>
      </p:sp>
      <p:sp>
        <p:nvSpPr>
          <p:cNvPr id="4" name="Tijdelijke aanduiding voor voettekst 3">
            <a:extLst>
              <a:ext uri="{FF2B5EF4-FFF2-40B4-BE49-F238E27FC236}">
                <a16:creationId xmlns:a16="http://schemas.microsoft.com/office/drawing/2014/main" id="{D15F85FC-8C60-4E62-B515-5CF1779FBB08}"/>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6" name="Tijdelijke aanduiding voor dianummer 5">
            <a:extLst>
              <a:ext uri="{FF2B5EF4-FFF2-40B4-BE49-F238E27FC236}">
                <a16:creationId xmlns:a16="http://schemas.microsoft.com/office/drawing/2014/main" id="{6ACD6F9F-3A9F-4F8B-9E26-82B4C904AF98}"/>
              </a:ext>
            </a:extLst>
          </p:cNvPr>
          <p:cNvSpPr>
            <a:spLocks noGrp="1"/>
          </p:cNvSpPr>
          <p:nvPr>
            <p:ph type="sldNum" sz="quarter" idx="4"/>
          </p:nvPr>
        </p:nvSpPr>
        <p:spPr/>
        <p:txBody>
          <a:bodyPr/>
          <a:lstStyle/>
          <a:p>
            <a:pPr rtl="0"/>
            <a:fld id="{2F336F00-3AB5-4F03-8B67-1D1AA9B2DC45}" type="slidenum">
              <a:rPr/>
              <a:pPr/>
              <a:t>6</a:t>
            </a:fld>
            <a:r>
              <a:rPr lang="en-GB"/>
              <a:t> |</a:t>
            </a:r>
          </a:p>
        </p:txBody>
      </p:sp>
    </p:spTree>
    <p:extLst>
      <p:ext uri="{BB962C8B-B14F-4D97-AF65-F5344CB8AC3E}">
        <p14:creationId xmlns:p14="http://schemas.microsoft.com/office/powerpoint/2010/main" val="190210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40DAFA-F2FB-4534-9273-EEF82ABE5266}"/>
              </a:ext>
            </a:extLst>
          </p:cNvPr>
          <p:cNvSpPr>
            <a:spLocks noGrp="1"/>
          </p:cNvSpPr>
          <p:nvPr>
            <p:ph sz="half" idx="2"/>
          </p:nvPr>
        </p:nvSpPr>
        <p:spPr>
          <a:xfrm>
            <a:off x="1080959" y="518474"/>
            <a:ext cx="10726726" cy="5347339"/>
          </a:xfrm>
        </p:spPr>
        <p:txBody>
          <a:bodyPr>
            <a:normAutofit/>
          </a:bodyPr>
          <a:lstStyle/>
          <a:p>
            <a:pPr marL="0" indent="0">
              <a:lnSpc>
                <a:spcPct val="150000"/>
              </a:lnSpc>
              <a:spcBef>
                <a:spcPts val="0"/>
              </a:spcBef>
              <a:spcAft>
                <a:spcPts val="600"/>
              </a:spcAft>
              <a:buNone/>
            </a:pPr>
            <a:endParaRPr lang="nl-NL" sz="1800" dirty="0"/>
          </a:p>
          <a:p>
            <a:pPr marL="0" indent="0">
              <a:lnSpc>
                <a:spcPct val="150000"/>
              </a:lnSpc>
              <a:spcBef>
                <a:spcPts val="0"/>
              </a:spcBef>
              <a:spcAft>
                <a:spcPts val="600"/>
              </a:spcAft>
              <a:buNone/>
            </a:pPr>
            <a:endParaRPr lang="nl-NL" sz="1800" dirty="0"/>
          </a:p>
          <a:p>
            <a:pPr marL="0" indent="0" rtl="0">
              <a:lnSpc>
                <a:spcPct val="150000"/>
              </a:lnSpc>
              <a:spcBef>
                <a:spcPts val="0"/>
              </a:spcBef>
              <a:spcAft>
                <a:spcPts val="600"/>
              </a:spcAft>
              <a:buNone/>
            </a:pPr>
            <a:r>
              <a:rPr lang="en-GB"/>
              <a:t>In other universities of applied sciences:</a:t>
            </a:r>
          </a:p>
          <a:p>
            <a:pPr rtl="0">
              <a:lnSpc>
                <a:spcPct val="150000"/>
              </a:lnSpc>
              <a:spcBef>
                <a:spcPts val="0"/>
              </a:spcBef>
              <a:spcAft>
                <a:spcPts val="600"/>
              </a:spcAft>
              <a:buFontTx/>
              <a:buChar char="-"/>
            </a:pPr>
            <a:r>
              <a:rPr lang="en-GB"/>
              <a:t>Bottom-up: good practices</a:t>
            </a:r>
          </a:p>
          <a:p>
            <a:pPr rtl="0">
              <a:lnSpc>
                <a:spcPct val="150000"/>
              </a:lnSpc>
              <a:spcBef>
                <a:spcPts val="0"/>
              </a:spcBef>
              <a:spcAft>
                <a:spcPts val="600"/>
              </a:spcAft>
              <a:buFontTx/>
              <a:buChar char="-"/>
            </a:pPr>
            <a:r>
              <a:rPr lang="en-GB"/>
              <a:t>After a few years of practice: policies in e.g. a policy plan: vision statements, recommendations, possibly a framework for remuneration or employment</a:t>
            </a:r>
          </a:p>
        </p:txBody>
      </p:sp>
      <p:sp>
        <p:nvSpPr>
          <p:cNvPr id="4" name="Tijdelijke aanduiding voor voettekst 3">
            <a:extLst>
              <a:ext uri="{FF2B5EF4-FFF2-40B4-BE49-F238E27FC236}">
                <a16:creationId xmlns:a16="http://schemas.microsoft.com/office/drawing/2014/main" id="{D15F85FC-8C60-4E62-B515-5CF1779FBB08}"/>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ACD6F9F-3A9F-4F8B-9E26-82B4C904AF98}"/>
              </a:ext>
            </a:extLst>
          </p:cNvPr>
          <p:cNvSpPr>
            <a:spLocks noGrp="1"/>
          </p:cNvSpPr>
          <p:nvPr>
            <p:ph type="sldNum" sz="quarter" idx="4"/>
          </p:nvPr>
        </p:nvSpPr>
        <p:spPr/>
        <p:txBody>
          <a:bodyPr/>
          <a:lstStyle/>
          <a:p>
            <a:pPr rtl="0"/>
            <a:fld id="{2F336F00-3AB5-4F03-8B67-1D1AA9B2DC45}" type="slidenum">
              <a:rPr/>
              <a:pPr/>
              <a:t>7</a:t>
            </a:fld>
            <a:r>
              <a:rPr lang="en-GB"/>
              <a:t> |</a:t>
            </a:r>
          </a:p>
        </p:txBody>
      </p:sp>
    </p:spTree>
    <p:extLst>
      <p:ext uri="{BB962C8B-B14F-4D97-AF65-F5344CB8AC3E}">
        <p14:creationId xmlns:p14="http://schemas.microsoft.com/office/powerpoint/2010/main" val="230026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30ADA9-ABD3-4A88-82FC-32CC516E1FD6}"/>
              </a:ext>
            </a:extLst>
          </p:cNvPr>
          <p:cNvSpPr>
            <a:spLocks noGrp="1"/>
          </p:cNvSpPr>
          <p:nvPr>
            <p:ph sz="half" idx="2"/>
          </p:nvPr>
        </p:nvSpPr>
        <p:spPr/>
        <p:txBody>
          <a:bodyPr/>
          <a:lstStyle/>
          <a:p>
            <a:pPr rtl="0"/>
            <a:r>
              <a:rPr lang="en-GB" dirty="0"/>
              <a:t>No legal framework from the Flemish Government</a:t>
            </a:r>
          </a:p>
          <a:p>
            <a:pPr rtl="0"/>
            <a:r>
              <a:rPr lang="en-GB" dirty="0"/>
              <a:t>No framework at Artevelde UAS or in the Bachelor of social work</a:t>
            </a:r>
          </a:p>
          <a:p>
            <a:pPr rtl="0"/>
            <a:r>
              <a:rPr lang="en-GB" dirty="0"/>
              <a:t>Possible motivation grounds based on:</a:t>
            </a:r>
          </a:p>
          <a:p>
            <a:pPr marL="0" indent="0">
              <a:buNone/>
            </a:pPr>
            <a:endParaRPr lang="nl-NL" dirty="0"/>
          </a:p>
          <a:p>
            <a:pPr lvl="1" rtl="0"/>
            <a:r>
              <a:rPr lang="en-GB" sz="2200" dirty="0"/>
              <a:t>The quality requirement to let the study programme correspond with evolutions in the professional sector</a:t>
            </a:r>
          </a:p>
          <a:p>
            <a:pPr lvl="1" rtl="0"/>
            <a:r>
              <a:rPr lang="en-GB" sz="2200" dirty="0"/>
              <a:t>The nature of the learning outcomes that justify meeting and training with stakeholders</a:t>
            </a:r>
          </a:p>
          <a:p>
            <a:endParaRPr lang="nl-BE" dirty="0"/>
          </a:p>
        </p:txBody>
      </p:sp>
      <p:sp>
        <p:nvSpPr>
          <p:cNvPr id="4" name="Tijdelijke aanduiding voor voettekst 3">
            <a:extLst>
              <a:ext uri="{FF2B5EF4-FFF2-40B4-BE49-F238E27FC236}">
                <a16:creationId xmlns:a16="http://schemas.microsoft.com/office/drawing/2014/main" id="{78DBC87A-F81C-4E55-B0DC-3008618A04B5}"/>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5" name="Titel 4">
            <a:extLst>
              <a:ext uri="{FF2B5EF4-FFF2-40B4-BE49-F238E27FC236}">
                <a16:creationId xmlns:a16="http://schemas.microsoft.com/office/drawing/2014/main" id="{10A62C86-095C-4F22-A1A4-2A2B30843262}"/>
              </a:ext>
            </a:extLst>
          </p:cNvPr>
          <p:cNvSpPr>
            <a:spLocks noGrp="1"/>
          </p:cNvSpPr>
          <p:nvPr>
            <p:ph type="title"/>
          </p:nvPr>
        </p:nvSpPr>
        <p:spPr/>
        <p:txBody>
          <a:bodyPr>
            <a:normAutofit/>
          </a:bodyPr>
          <a:lstStyle/>
          <a:p>
            <a:pPr rtl="0"/>
            <a:br>
              <a:rPr lang="nl-NL" sz="2800" dirty="0"/>
            </a:br>
            <a:r>
              <a:rPr lang="en-GB" sz="2800"/>
              <a:t>Conclusions</a:t>
            </a:r>
          </a:p>
        </p:txBody>
      </p:sp>
      <p:sp>
        <p:nvSpPr>
          <p:cNvPr id="6" name="Tijdelijke aanduiding voor dianummer 5">
            <a:extLst>
              <a:ext uri="{FF2B5EF4-FFF2-40B4-BE49-F238E27FC236}">
                <a16:creationId xmlns:a16="http://schemas.microsoft.com/office/drawing/2014/main" id="{D23DD810-13D2-440D-9F09-2D32DF199F62}"/>
              </a:ext>
            </a:extLst>
          </p:cNvPr>
          <p:cNvSpPr>
            <a:spLocks noGrp="1"/>
          </p:cNvSpPr>
          <p:nvPr>
            <p:ph type="sldNum" sz="quarter" idx="4"/>
          </p:nvPr>
        </p:nvSpPr>
        <p:spPr/>
        <p:txBody>
          <a:bodyPr/>
          <a:lstStyle/>
          <a:p>
            <a:pPr rtl="0"/>
            <a:fld id="{2F336F00-3AB5-4F03-8B67-1D1AA9B2DC45}" type="slidenum">
              <a:rPr/>
              <a:pPr/>
              <a:t>8</a:t>
            </a:fld>
            <a:r>
              <a:rPr lang="en-GB"/>
              <a:t> |</a:t>
            </a:r>
          </a:p>
        </p:txBody>
      </p:sp>
    </p:spTree>
    <p:extLst>
      <p:ext uri="{BB962C8B-B14F-4D97-AF65-F5344CB8AC3E}">
        <p14:creationId xmlns:p14="http://schemas.microsoft.com/office/powerpoint/2010/main" val="193714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30ADA9-ABD3-4A88-82FC-32CC516E1FD6}"/>
              </a:ext>
            </a:extLst>
          </p:cNvPr>
          <p:cNvSpPr>
            <a:spLocks noGrp="1"/>
          </p:cNvSpPr>
          <p:nvPr>
            <p:ph sz="half" idx="2"/>
          </p:nvPr>
        </p:nvSpPr>
        <p:spPr/>
        <p:txBody>
          <a:bodyPr/>
          <a:lstStyle/>
          <a:p>
            <a:pPr rtl="0"/>
            <a:r>
              <a:rPr lang="en-GB" dirty="0"/>
              <a:t>Results of research of Flemish Coalition Agreement and policy notes of Flemish Ministers:</a:t>
            </a:r>
          </a:p>
          <a:p>
            <a:pPr marL="232200" lvl="1" indent="0" rtl="0">
              <a:buNone/>
            </a:pPr>
            <a:r>
              <a:rPr lang="en-GB" sz="2200" dirty="0"/>
              <a:t>various examples </a:t>
            </a:r>
            <a:r>
              <a:rPr lang="en-GB" dirty="0"/>
              <a:t>(</a:t>
            </a:r>
            <a:r>
              <a:rPr lang="en-GB" sz="1800" dirty="0"/>
              <a:t>patients, people living in poverty, children and youths, vulnerable culture participants, etc.)</a:t>
            </a:r>
          </a:p>
          <a:p>
            <a:pPr rtl="0"/>
            <a:r>
              <a:rPr lang="en-GB" dirty="0"/>
              <a:t>Many organisations and associations in Flanders bring together service users; contact with fellow-sufferers; leisure and development activities, influencing policy</a:t>
            </a:r>
          </a:p>
          <a:p>
            <a:pPr rtl="0"/>
            <a:r>
              <a:rPr lang="en-GB" dirty="0"/>
              <a:t>A trend on several policy themes to train experiential experts and to let them play a role in the broad social work (</a:t>
            </a:r>
            <a:r>
              <a:rPr lang="en-GB" sz="1800" dirty="0"/>
              <a:t>fighting poverty, mental healthcare, youth help, addiction care, … )</a:t>
            </a:r>
          </a:p>
        </p:txBody>
      </p:sp>
      <p:sp>
        <p:nvSpPr>
          <p:cNvPr id="4" name="Tijdelijke aanduiding voor voettekst 3">
            <a:extLst>
              <a:ext uri="{FF2B5EF4-FFF2-40B4-BE49-F238E27FC236}">
                <a16:creationId xmlns:a16="http://schemas.microsoft.com/office/drawing/2014/main" id="{78DBC87A-F81C-4E55-B0DC-3008618A04B5}"/>
              </a:ext>
            </a:extLst>
          </p:cNvPr>
          <p:cNvSpPr>
            <a:spLocks noGrp="1"/>
          </p:cNvSpPr>
          <p:nvPr>
            <p:ph type="ftr" sz="quarter" idx="11"/>
          </p:nvPr>
        </p:nvSpPr>
        <p:spPr/>
        <p:txBody>
          <a:bodyPr/>
          <a:lstStyle/>
          <a:p>
            <a:r>
              <a:rPr lang="nl-BE" dirty="0"/>
              <a:t>2021 Erasmus+ project S.W.E.E.T.</a:t>
            </a:r>
            <a:endParaRPr lang="en-BE" dirty="0"/>
          </a:p>
          <a:p>
            <a:endParaRPr lang="en-BE" dirty="0"/>
          </a:p>
        </p:txBody>
      </p:sp>
      <p:sp>
        <p:nvSpPr>
          <p:cNvPr id="5" name="Titel 4">
            <a:extLst>
              <a:ext uri="{FF2B5EF4-FFF2-40B4-BE49-F238E27FC236}">
                <a16:creationId xmlns:a16="http://schemas.microsoft.com/office/drawing/2014/main" id="{10A62C86-095C-4F22-A1A4-2A2B30843262}"/>
              </a:ext>
            </a:extLst>
          </p:cNvPr>
          <p:cNvSpPr>
            <a:spLocks noGrp="1"/>
          </p:cNvSpPr>
          <p:nvPr>
            <p:ph type="title"/>
          </p:nvPr>
        </p:nvSpPr>
        <p:spPr/>
        <p:txBody>
          <a:bodyPr>
            <a:noAutofit/>
          </a:bodyPr>
          <a:lstStyle/>
          <a:p>
            <a:pPr rtl="0"/>
            <a:r>
              <a:rPr lang="en-GB" sz="2800" dirty="0"/>
              <a:t>A search for service user participation in the professional sector. </a:t>
            </a:r>
            <a:br>
              <a:rPr lang="en-GB" sz="2800" dirty="0"/>
            </a:br>
            <a:r>
              <a:rPr lang="en-GB" sz="2800" dirty="0"/>
              <a:t>Is this a current development?</a:t>
            </a:r>
            <a:br>
              <a:rPr lang="nl-NL" sz="2800" dirty="0"/>
            </a:br>
            <a:endParaRPr lang="nl-NL" sz="2800" dirty="0"/>
          </a:p>
        </p:txBody>
      </p:sp>
      <p:sp>
        <p:nvSpPr>
          <p:cNvPr id="6" name="Tijdelijke aanduiding voor dianummer 5">
            <a:extLst>
              <a:ext uri="{FF2B5EF4-FFF2-40B4-BE49-F238E27FC236}">
                <a16:creationId xmlns:a16="http://schemas.microsoft.com/office/drawing/2014/main" id="{D23DD810-13D2-440D-9F09-2D32DF199F62}"/>
              </a:ext>
            </a:extLst>
          </p:cNvPr>
          <p:cNvSpPr>
            <a:spLocks noGrp="1"/>
          </p:cNvSpPr>
          <p:nvPr>
            <p:ph type="sldNum" sz="quarter" idx="4"/>
          </p:nvPr>
        </p:nvSpPr>
        <p:spPr/>
        <p:txBody>
          <a:bodyPr/>
          <a:lstStyle/>
          <a:p>
            <a:pPr rtl="0"/>
            <a:fld id="{2F336F00-3AB5-4F03-8B67-1D1AA9B2DC45}" type="slidenum">
              <a:rPr/>
              <a:pPr/>
              <a:t>9</a:t>
            </a:fld>
            <a:r>
              <a:rPr lang="en-GB"/>
              <a:t> |</a:t>
            </a:r>
          </a:p>
        </p:txBody>
      </p:sp>
    </p:spTree>
    <p:extLst>
      <p:ext uri="{BB962C8B-B14F-4D97-AF65-F5344CB8AC3E}">
        <p14:creationId xmlns:p14="http://schemas.microsoft.com/office/powerpoint/2010/main" val="355695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HS_2020">
  <a:themeElements>
    <a:clrScheme name="AHS">
      <a:dk1>
        <a:srgbClr val="000000"/>
      </a:dk1>
      <a:lt1>
        <a:srgbClr val="FFFFFF"/>
      </a:lt1>
      <a:dk2>
        <a:srgbClr val="919191"/>
      </a:dk2>
      <a:lt2>
        <a:srgbClr val="E6E6E6"/>
      </a:lt2>
      <a:accent1>
        <a:srgbClr val="F58732"/>
      </a:accent1>
      <a:accent2>
        <a:srgbClr val="00A5D9"/>
      </a:accent2>
      <a:accent3>
        <a:srgbClr val="7E57C5"/>
      </a:accent3>
      <a:accent4>
        <a:srgbClr val="ED0034"/>
      </a:accent4>
      <a:accent5>
        <a:srgbClr val="5AB946"/>
      </a:accent5>
      <a:accent6>
        <a:srgbClr val="D20082"/>
      </a:accent6>
      <a:hlink>
        <a:srgbClr val="00000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he legal context" id="{83D35EF8-2BFD-4244-AEB2-06B81F6EDEAD}" vid="{E79C74B2-61AB-4C3E-857E-CBBE8A462A3C}"/>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DF8A091DAFF499CD1792C06BF0078" ma:contentTypeVersion="6" ma:contentTypeDescription="Een nieuw document maken." ma:contentTypeScope="" ma:versionID="3cbc9a6a1cb62b469efa682f74e8225c">
  <xsd:schema xmlns:xsd="http://www.w3.org/2001/XMLSchema" xmlns:xs="http://www.w3.org/2001/XMLSchema" xmlns:p="http://schemas.microsoft.com/office/2006/metadata/properties" xmlns:ns2="f71aaa99-47da-4b7b-87c7-ddc57e3fab6f" xmlns:ns3="8456c7e5-57d2-4352-b27b-bee62d3b0071" targetNamespace="http://schemas.microsoft.com/office/2006/metadata/properties" ma:root="true" ma:fieldsID="fe28c609e880bbfa10caf8dce9463b53" ns2:_="" ns3:_="">
    <xsd:import namespace="f71aaa99-47da-4b7b-87c7-ddc57e3fab6f"/>
    <xsd:import namespace="8456c7e5-57d2-4352-b27b-bee62d3b0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aa99-47da-4b7b-87c7-ddc57e3fab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56c7e5-57d2-4352-b27b-bee62d3b0071"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456c7e5-57d2-4352-b27b-bee62d3b007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4FD0A-90E0-4EDC-A382-72208082C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aaa99-47da-4b7b-87c7-ddc57e3fab6f"/>
    <ds:schemaRef ds:uri="8456c7e5-57d2-4352-b27b-bee62d3b00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D886E1-A8E0-486F-8DDE-6E1B47735120}">
  <ds:schemaRefs>
    <ds:schemaRef ds:uri="http://schemas.openxmlformats.org/package/2006/metadata/core-properties"/>
    <ds:schemaRef ds:uri="f71aaa99-47da-4b7b-87c7-ddc57e3fab6f"/>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8456c7e5-57d2-4352-b27b-bee62d3b0071"/>
    <ds:schemaRef ds:uri="http://schemas.microsoft.com/office/2006/metadata/properties"/>
  </ds:schemaRefs>
</ds:datastoreItem>
</file>

<file path=customXml/itemProps3.xml><?xml version="1.0" encoding="utf-8"?>
<ds:datastoreItem xmlns:ds="http://schemas.openxmlformats.org/officeDocument/2006/customXml" ds:itemID="{E0D88BFC-21E0-429C-B168-F06554F59C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the legal context</Template>
  <TotalTime>85</TotalTime>
  <Words>1031</Words>
  <Application>Microsoft Office PowerPoint</Application>
  <PresentationFormat>Grand écran</PresentationFormat>
  <Paragraphs>83</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Calibri</vt:lpstr>
      <vt:lpstr>Source Sans Pro</vt:lpstr>
      <vt:lpstr>Source Sans Pro Light</vt:lpstr>
      <vt:lpstr>Source Sans Pro Semibold</vt:lpstr>
      <vt:lpstr>System Font Regular</vt:lpstr>
      <vt:lpstr>Times New Roman</vt:lpstr>
      <vt:lpstr>Wingdings</vt:lpstr>
      <vt:lpstr>AHS_2020</vt:lpstr>
      <vt:lpstr>The Flemish (Belgian) legal framework  on service user participation  in the education of social workers</vt:lpstr>
      <vt:lpstr>Content</vt:lpstr>
      <vt:lpstr>1. Pedagogical-didactic freedom and quality assurance in higher education</vt:lpstr>
      <vt:lpstr>Présentation PowerPoint</vt:lpstr>
      <vt:lpstr>Présentation PowerPoint</vt:lpstr>
      <vt:lpstr>Présentation PowerPoint</vt:lpstr>
      <vt:lpstr>Présentation PowerPoint</vt:lpstr>
      <vt:lpstr> Conclusions</vt:lpstr>
      <vt:lpstr>A search for service user participation in the professional sector.  Is this a current development? </vt:lpstr>
      <vt:lpstr>The social work conference of 2018 as a milestone</vt:lpstr>
      <vt:lpstr>Conclusion</vt:lpstr>
    </vt:vector>
  </TitlesOfParts>
  <Company>Arteveldehs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Flemish legal framework  on service user participation  in the education of social workers</dc:title>
  <dc:creator>Inneke Vanhulle</dc:creator>
  <cp:lastModifiedBy>Christophe TEXIER</cp:lastModifiedBy>
  <cp:revision>4</cp:revision>
  <cp:lastPrinted>2015-01-13T12:26:28Z</cp:lastPrinted>
  <dcterms:created xsi:type="dcterms:W3CDTF">2021-04-13T07:14:01Z</dcterms:created>
  <dcterms:modified xsi:type="dcterms:W3CDTF">2023-05-09T08:16:18Z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0x010100E47DF8A091DAFF499CD1792C06BF0078</vt:lpwstr>
  </property>
  <property fmtid="{D5CDD505-2E9C-101B-9397-08002B2CF9AE}" pid="3" name="Order">
    <vt:r8>172800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